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6" r:id="rId3"/>
    <p:sldId id="1884" r:id="rId4"/>
    <p:sldId id="1885" r:id="rId5"/>
    <p:sldId id="1886" r:id="rId6"/>
    <p:sldId id="1810" r:id="rId7"/>
    <p:sldId id="1811" r:id="rId8"/>
    <p:sldId id="1812" r:id="rId9"/>
    <p:sldId id="1813" r:id="rId10"/>
    <p:sldId id="1815" r:id="rId11"/>
    <p:sldId id="1922" r:id="rId12"/>
    <p:sldId id="1856" r:id="rId13"/>
    <p:sldId id="1917" r:id="rId14"/>
    <p:sldId id="1913" r:id="rId15"/>
    <p:sldId id="1916" r:id="rId16"/>
    <p:sldId id="1857" r:id="rId17"/>
    <p:sldId id="1923" r:id="rId18"/>
    <p:sldId id="1596" r:id="rId19"/>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40000"/>
    <a:srgbClr val="000099"/>
    <a:srgbClr val="8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1" d="100"/>
          <a:sy n="81" d="100"/>
        </p:scale>
        <p:origin x="1498" y="62"/>
      </p:cViewPr>
      <p:guideLst>
        <p:guide orient="horz" pos="2190"/>
        <p:guide pos="2823"/>
      </p:guideLst>
    </p:cSldViewPr>
  </p:slideViewPr>
  <p:notesTextViewPr>
    <p:cViewPr>
      <p:scale>
        <a:sx n="1" d="1"/>
        <a:sy n="1" d="1"/>
      </p:scale>
      <p:origin x="0" y="0"/>
    </p:cViewPr>
  </p:notesTextViewPr>
  <p:notesViewPr>
    <p:cSldViewPr>
      <p:cViewPr varScale="1">
        <p:scale>
          <a:sx n="65" d="100"/>
          <a:sy n="65" d="100"/>
        </p:scale>
        <p:origin x="3154" y="53"/>
      </p:cViewPr>
      <p:guideLst/>
    </p:cSldViewPr>
  </p:notesViewPr>
  <p:gridSpacing cx="45003" cy="45003"/>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alpha val="100000"/>
          </a:schemeClr>
        </a:solidFill>
        <a:effectLst/>
      </p:bgPr>
    </p:bg>
    <p:spTree>
      <p:nvGrpSpPr>
        <p:cNvPr id="1" name=""/>
        <p:cNvGrpSpPr/>
        <p:nvPr/>
      </p:nvGrpSpPr>
      <p:grpSpPr>
        <a:xfrm>
          <a:off x="0" y="0"/>
          <a:ext cx="0" cy="0"/>
          <a:chOff x="0" y="0"/>
          <a:chExt cx="0" cy="0"/>
        </a:xfrm>
      </p:grpSpPr>
      <p:grpSp>
        <p:nvGrpSpPr>
          <p:cNvPr id="2050" name="组合 2049"/>
          <p:cNvGrpSpPr>
            <a:grpSpLocks noChangeAspect="1"/>
          </p:cNvGrpSpPr>
          <p:nvPr/>
        </p:nvGrpSpPr>
        <p:grpSpPr>
          <a:xfrm>
            <a:off x="0" y="0"/>
            <a:ext cx="9144000" cy="6858000"/>
            <a:chOff x="0" y="0"/>
            <a:chExt cx="5760" cy="4320"/>
          </a:xfrm>
        </p:grpSpPr>
        <p:pic>
          <p:nvPicPr>
            <p:cNvPr id="2051" name="图片 2050" descr="R02"/>
            <p:cNvPicPr>
              <a:picLocks noChangeAspect="1"/>
            </p:cNvPicPr>
            <p:nvPr/>
          </p:nvPicPr>
          <p:blipFill>
            <a:blip r:embed="rId2"/>
            <a:stretch>
              <a:fillRect/>
            </a:stretch>
          </p:blipFill>
          <p:spPr>
            <a:xfrm>
              <a:off x="1056" y="3006"/>
              <a:ext cx="4704" cy="1314"/>
            </a:xfrm>
            <a:prstGeom prst="rect">
              <a:avLst/>
            </a:prstGeom>
            <a:noFill/>
            <a:ln w="9525">
              <a:noFill/>
            </a:ln>
          </p:spPr>
        </p:pic>
        <p:pic>
          <p:nvPicPr>
            <p:cNvPr id="2052" name="图片 2051" descr="R04"/>
            <p:cNvPicPr>
              <a:picLocks noChangeAspect="1"/>
            </p:cNvPicPr>
            <p:nvPr/>
          </p:nvPicPr>
          <p:blipFill>
            <a:blip r:embed="rId3"/>
            <a:stretch>
              <a:fillRect/>
            </a:stretch>
          </p:blipFill>
          <p:spPr>
            <a:xfrm>
              <a:off x="0" y="0"/>
              <a:ext cx="1062" cy="4320"/>
            </a:xfrm>
            <a:prstGeom prst="rect">
              <a:avLst/>
            </a:prstGeom>
            <a:noFill/>
            <a:ln w="9525">
              <a:noFill/>
            </a:ln>
          </p:spPr>
        </p:pic>
        <p:pic>
          <p:nvPicPr>
            <p:cNvPr id="2053" name="图片 2052" descr="R01"/>
            <p:cNvPicPr>
              <a:picLocks noChangeAspect="1"/>
            </p:cNvPicPr>
            <p:nvPr/>
          </p:nvPicPr>
          <p:blipFill>
            <a:blip r:embed="rId4">
              <a:clrChange>
                <a:clrFrom>
                  <a:srgbClr val="FFFFFF"/>
                </a:clrFrom>
                <a:clrTo>
                  <a:srgbClr val="FFFFFF">
                    <a:alpha val="0"/>
                  </a:srgbClr>
                </a:clrTo>
              </a:clrChange>
            </a:blip>
            <a:stretch>
              <a:fillRect/>
            </a:stretch>
          </p:blipFill>
          <p:spPr>
            <a:xfrm>
              <a:off x="192" y="864"/>
              <a:ext cx="5376" cy="2376"/>
            </a:xfrm>
            <a:prstGeom prst="rect">
              <a:avLst/>
            </a:prstGeom>
            <a:noFill/>
            <a:ln w="9525">
              <a:noFill/>
            </a:ln>
          </p:spPr>
        </p:pic>
      </p:grpSp>
      <p:sp>
        <p:nvSpPr>
          <p:cNvPr id="2054" name="标题 2053"/>
          <p:cNvSpPr>
            <a:spLocks noGrp="1"/>
          </p:cNvSpPr>
          <p:nvPr>
            <p:ph type="ctrTitle"/>
          </p:nvPr>
        </p:nvSpPr>
        <p:spPr>
          <a:xfrm>
            <a:off x="685800" y="2286000"/>
            <a:ext cx="7772400" cy="1143000"/>
          </a:xfrm>
          <a:prstGeom prst="rect">
            <a:avLst/>
          </a:prstGeom>
          <a:noFill/>
          <a:ln w="9525">
            <a:noFill/>
          </a:ln>
        </p:spPr>
        <p:txBody>
          <a:bodyPr anchor="ctr"/>
          <a:lstStyle>
            <a:lvl1pPr lvl="0">
              <a:defRPr>
                <a:solidFill>
                  <a:schemeClr val="tx1"/>
                </a:solidFill>
              </a:defRPr>
            </a:lvl1pPr>
          </a:lstStyle>
          <a:p>
            <a:pPr lvl="0"/>
            <a:r>
              <a:rPr lang="zh-CN" altLang="en-US"/>
              <a:t>单击此处编辑母版标题样式</a:t>
            </a:r>
            <a:endParaRPr lang="zh-CN" altLang="en-US"/>
          </a:p>
        </p:txBody>
      </p:sp>
      <p:sp>
        <p:nvSpPr>
          <p:cNvPr id="2055" name="副标题 2054"/>
          <p:cNvSpPr>
            <a:spLocks noGrp="1"/>
          </p:cNvSpPr>
          <p:nvPr>
            <p:ph type="subTitle" idx="1"/>
          </p:nvPr>
        </p:nvSpPr>
        <p:spPr>
          <a:xfrm>
            <a:off x="2286000" y="3886200"/>
            <a:ext cx="4572000" cy="17526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a:t>单击此处编辑母版副标题样式</a:t>
            </a:r>
            <a:endParaRPr lang="zh-CN" altLang="en-US"/>
          </a:p>
        </p:txBody>
      </p:sp>
      <p:sp>
        <p:nvSpPr>
          <p:cNvPr id="2056" name="日期占位符 2055"/>
          <p:cNvSpPr>
            <a:spLocks noGrp="1"/>
          </p:cNvSpPr>
          <p:nvPr>
            <p:ph type="dt" sz="half" idx="2"/>
          </p:nvPr>
        </p:nvSpPr>
        <p:spPr>
          <a:xfrm>
            <a:off x="685800" y="6248400"/>
            <a:ext cx="1905000" cy="457200"/>
          </a:xfrm>
          <a:prstGeom prst="rect">
            <a:avLst/>
          </a:prstGeom>
          <a:noFill/>
          <a:ln w="9525">
            <a:noFill/>
          </a:ln>
        </p:spPr>
        <p:txBody>
          <a:bodyPr anchor="t"/>
          <a:lstStyle>
            <a:lvl1pPr>
              <a:defRPr sz="1400"/>
            </a:lvl1pPr>
          </a:lstStyle>
          <a:p>
            <a:pPr lvl="0"/>
            <a:endParaRPr lang="zh-CN" altLang="en-US">
              <a:latin typeface="Times New Roman" panose="02020603050405020304" pitchFamily="2" charset="0"/>
            </a:endParaRPr>
          </a:p>
        </p:txBody>
      </p:sp>
      <p:sp>
        <p:nvSpPr>
          <p:cNvPr id="2057" name="页脚占位符 2056"/>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400"/>
            </a:lvl1pPr>
          </a:lstStyle>
          <a:p>
            <a:pPr lvl="0"/>
            <a:endParaRPr lang="zh-CN" altLang="en-US">
              <a:latin typeface="Times New Roman" panose="02020603050405020304" pitchFamily="2" charset="0"/>
            </a:endParaRPr>
          </a:p>
        </p:txBody>
      </p:sp>
      <p:sp>
        <p:nvSpPr>
          <p:cNvPr id="2058" name="灯片编号占位符 2057"/>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400"/>
            </a:lvl1pPr>
          </a:lstStyle>
          <a:p>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transition spd="slow">
    <p:random/>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9153" y="762000"/>
            <a:ext cx="1899047" cy="533400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62013" y="762000"/>
            <a:ext cx="5587051" cy="533400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quarter" idx="2"/>
          </p:nvPr>
        </p:nvSpPr>
        <p:spPr>
          <a:xfrm>
            <a:off x="4629150" y="1825625"/>
            <a:ext cx="3886200" cy="20986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内容占位符 4"/>
          <p:cNvSpPr>
            <a:spLocks noGrp="1"/>
          </p:cNvSpPr>
          <p:nvPr>
            <p:ph sz="quarter" idx="3"/>
          </p:nvPr>
        </p:nvSpPr>
        <p:spPr>
          <a:xfrm>
            <a:off x="4629150" y="4076700"/>
            <a:ext cx="3886200" cy="2100263"/>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8" name="灯片编号占位符 7"/>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文本占位符 2"/>
          <p:cNvSpPr>
            <a:spLocks noGrp="1"/>
          </p:cNvSpPr>
          <p:nvPr>
            <p:ph type="body" sz="half" idx="1"/>
          </p:nvPr>
        </p:nvSpPr>
        <p:spPr>
          <a:xfrm>
            <a:off x="628650" y="1825625"/>
            <a:ext cx="38862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quarter" idx="2"/>
          </p:nvPr>
        </p:nvSpPr>
        <p:spPr>
          <a:xfrm>
            <a:off x="4629150" y="1825625"/>
            <a:ext cx="3886200" cy="20986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内容占位符 4"/>
          <p:cNvSpPr>
            <a:spLocks noGrp="1"/>
          </p:cNvSpPr>
          <p:nvPr>
            <p:ph sz="quarter" idx="3"/>
          </p:nvPr>
        </p:nvSpPr>
        <p:spPr>
          <a:xfrm>
            <a:off x="4629150" y="4076700"/>
            <a:ext cx="3886200" cy="2100263"/>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8" name="灯片编号占位符 7"/>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2438400" y="762000"/>
            <a:ext cx="2949702" cy="53340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5508498" y="762000"/>
            <a:ext cx="2949702" cy="53340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90081" y="2665379"/>
            <a:ext cx="3655181"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92704" y="2665379"/>
            <a:ext cx="3673182"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image" Target="../media/image2.png"/><Relationship Id="rId15" Type="http://schemas.openxmlformats.org/officeDocument/2006/relationships/image" Target="../media/image4.png"/><Relationship Id="rId14" Type="http://schemas.openxmlformats.org/officeDocument/2006/relationships/image" Target="../media/image1.pn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1026" name="图片 1025" descr="R02"/>
          <p:cNvPicPr>
            <a:picLocks noChangeAspect="1"/>
          </p:cNvPicPr>
          <p:nvPr/>
        </p:nvPicPr>
        <p:blipFill>
          <a:blip r:embed="rId14"/>
          <a:stretch>
            <a:fillRect/>
          </a:stretch>
        </p:blipFill>
        <p:spPr>
          <a:xfrm>
            <a:off x="0" y="4303713"/>
            <a:ext cx="9144000" cy="2554287"/>
          </a:xfrm>
          <a:prstGeom prst="rect">
            <a:avLst/>
          </a:prstGeom>
          <a:noFill/>
          <a:ln w="9525">
            <a:noFill/>
          </a:ln>
        </p:spPr>
      </p:pic>
      <p:pic>
        <p:nvPicPr>
          <p:cNvPr id="1027" name="图片 1026" descr="R03"/>
          <p:cNvPicPr>
            <a:picLocks noChangeAspect="1"/>
          </p:cNvPicPr>
          <p:nvPr/>
        </p:nvPicPr>
        <p:blipFill>
          <a:blip r:embed="rId15">
            <a:clrChange>
              <a:clrFrom>
                <a:srgbClr val="FFFFFF"/>
              </a:clrFrom>
              <a:clrTo>
                <a:srgbClr val="FFFFFF">
                  <a:alpha val="0"/>
                </a:srgbClr>
              </a:clrTo>
            </a:clrChange>
          </a:blip>
          <a:stretch>
            <a:fillRect/>
          </a:stretch>
        </p:blipFill>
        <p:spPr>
          <a:xfrm>
            <a:off x="8686800" y="6400800"/>
            <a:ext cx="457200" cy="457200"/>
          </a:xfrm>
          <a:prstGeom prst="rect">
            <a:avLst/>
          </a:prstGeom>
          <a:noFill/>
          <a:ln w="9525">
            <a:noFill/>
          </a:ln>
        </p:spPr>
      </p:pic>
      <p:sp>
        <p:nvSpPr>
          <p:cNvPr id="1028" name="灯片编号占位符 1027"/>
          <p:cNvSpPr>
            <a:spLocks noGrp="1"/>
          </p:cNvSpPr>
          <p:nvPr>
            <p:ph type="sldNum" sz="quarter" idx="4"/>
          </p:nvPr>
        </p:nvSpPr>
        <p:spPr>
          <a:xfrm>
            <a:off x="8686800" y="6459538"/>
            <a:ext cx="381000" cy="381000"/>
          </a:xfrm>
          <a:prstGeom prst="rect">
            <a:avLst/>
          </a:prstGeom>
          <a:noFill/>
          <a:ln w="9525">
            <a:noFill/>
          </a:ln>
        </p:spPr>
        <p:txBody>
          <a:bodyPr/>
          <a:lstStyle>
            <a:lvl1pPr algn="r">
              <a:defRPr sz="1400">
                <a:solidFill>
                  <a:srgbClr val="FFFF99"/>
                </a:solidFill>
              </a:defRPr>
            </a:lvl1p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pic>
        <p:nvPicPr>
          <p:cNvPr id="1029" name="图片 1028" descr="R04"/>
          <p:cNvPicPr>
            <a:picLocks noChangeAspect="1"/>
          </p:cNvPicPr>
          <p:nvPr/>
        </p:nvPicPr>
        <p:blipFill>
          <a:blip r:embed="rId16"/>
          <a:stretch>
            <a:fillRect/>
          </a:stretch>
        </p:blipFill>
        <p:spPr>
          <a:xfrm>
            <a:off x="609600" y="0"/>
            <a:ext cx="1685925" cy="6858000"/>
          </a:xfrm>
          <a:prstGeom prst="rect">
            <a:avLst/>
          </a:prstGeom>
          <a:noFill/>
          <a:ln w="9525">
            <a:noFill/>
          </a:ln>
        </p:spPr>
      </p:pic>
      <p:sp>
        <p:nvSpPr>
          <p:cNvPr id="1030" name="文本占位符 1029"/>
          <p:cNvSpPr>
            <a:spLocks noGrp="1"/>
          </p:cNvSpPr>
          <p:nvPr>
            <p:ph type="body" idx="1"/>
          </p:nvPr>
        </p:nvSpPr>
        <p:spPr>
          <a:xfrm>
            <a:off x="2438400" y="762000"/>
            <a:ext cx="6019800" cy="5334000"/>
          </a:xfrm>
          <a:prstGeom prst="rect">
            <a:avLst/>
          </a:prstGeom>
          <a:noFill/>
          <a:ln w="9525">
            <a:noFill/>
          </a:ln>
        </p:spPr>
        <p:txBody>
          <a:bodyPr/>
          <a:lstStyle/>
          <a:p>
            <a:pPr lvl="0"/>
            <a:r>
              <a:rPr lang="zh-CN" altLang="en-US"/>
              <a:t>单击此处编辑母版文本样式</a:t>
            </a:r>
            <a:endParaRPr lang="zh-CN" altLang="en-US"/>
          </a:p>
          <a:p>
            <a:pPr lvl="1"/>
            <a:r>
              <a:rPr lang="zh-CN" altLang="en-US"/>
              <a:t>第二层 </a:t>
            </a:r>
            <a:endParaRPr lang="zh-CN" altLang="en-US"/>
          </a:p>
          <a:p>
            <a:pPr lvl="2"/>
            <a:r>
              <a:rPr lang="zh-CN" altLang="en-US"/>
              <a:t>第三层 </a:t>
            </a:r>
            <a:endParaRPr lang="zh-CN" altLang="en-US"/>
          </a:p>
          <a:p>
            <a:pPr lvl="3"/>
            <a:r>
              <a:rPr lang="zh-CN" altLang="en-US"/>
              <a:t>第四层 </a:t>
            </a:r>
            <a:endParaRPr lang="zh-CN" altLang="en-US"/>
          </a:p>
          <a:p>
            <a:pPr lvl="4"/>
            <a:r>
              <a:rPr lang="zh-CN" altLang="en-US"/>
              <a:t>第五层</a:t>
            </a:r>
            <a:endParaRPr lang="zh-CN" altLang="en-US"/>
          </a:p>
        </p:txBody>
      </p:sp>
      <p:sp>
        <p:nvSpPr>
          <p:cNvPr id="1031" name="标题 1030"/>
          <p:cNvSpPr>
            <a:spLocks noGrp="1"/>
          </p:cNvSpPr>
          <p:nvPr>
            <p:ph type="title"/>
          </p:nvPr>
        </p:nvSpPr>
        <p:spPr>
          <a:xfrm>
            <a:off x="862013" y="774700"/>
            <a:ext cx="1143000" cy="5310188"/>
          </a:xfrm>
          <a:prstGeom prst="rect">
            <a:avLst/>
          </a:prstGeom>
          <a:noFill/>
          <a:ln w="9525">
            <a:noFill/>
          </a:ln>
        </p:spPr>
        <p:txBody>
          <a:bodyPr vert="eaVert" anchor="ctr"/>
          <a:lstStyle/>
          <a:p>
            <a:pPr lvl="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p:random/>
  </p:transition>
  <p:hf sldNum="0" hdr="0"/>
  <p:txStyles>
    <p:titleStyle>
      <a:lvl1pPr marL="0" lvl="0" indent="0" algn="ctr" defTabSz="914400" eaLnBrk="1" fontAlgn="base" latinLnBrk="0" hangingPunct="1">
        <a:lnSpc>
          <a:spcPct val="100000"/>
        </a:lnSpc>
        <a:spcBef>
          <a:spcPct val="0"/>
        </a:spcBef>
        <a:spcAft>
          <a:spcPct val="0"/>
        </a:spcAft>
        <a:buNone/>
        <a:defRPr sz="4000" b="0" i="0" u="none" kern="1200" baseline="0">
          <a:solidFill>
            <a:schemeClr val="bg1"/>
          </a:solidFill>
          <a:effectLst>
            <a:outerShdw blurRad="38100" dist="38100" dir="2700000">
              <a:srgbClr val="C0C0C0"/>
            </a:outerShdw>
          </a:effectLst>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rgbClr val="FF3300"/>
        </a:buClr>
        <a:buSzPct val="70000"/>
        <a:buFont typeface="Wingdings" panose="05000000000000000000" pitchFamily="2" charset="2"/>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rgbClr val="FF3300"/>
        </a:buClr>
        <a:buSzPct val="70000"/>
        <a:buFont typeface="Wingdings" panose="05000000000000000000" pitchFamily="2" charset="2"/>
        <a:buChar char="z"/>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rgbClr val="FF3300"/>
        </a:buClr>
        <a:buSzPct val="70000"/>
        <a:buFont typeface="Wingdings" panose="05000000000000000000" pitchFamily="2" charset="2"/>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rgbClr val="FF3300"/>
        </a:buClr>
        <a:buSzPct val="70000"/>
        <a:buFont typeface="Wingdings" panose="05000000000000000000" pitchFamily="2" charset="2"/>
        <a:buChar char="l"/>
        <a:defRPr sz="2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rgbClr val="FF3300"/>
        </a:buClr>
        <a:buSzPct val="70000"/>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rgbClr val="FF3300"/>
        </a:buClr>
        <a:buSzPct val="70000"/>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rgbClr val="FF3300"/>
        </a:buClr>
        <a:buSzPct val="70000"/>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rgbClr val="FF3300"/>
        </a:buClr>
        <a:buSzPct val="70000"/>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rgbClr val="FF3300"/>
        </a:buClr>
        <a:buSzPct val="70000"/>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2"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副标题 4098"/>
          <p:cNvSpPr>
            <a:spLocks noGrp="1"/>
          </p:cNvSpPr>
          <p:nvPr>
            <p:ph type="subTitle" idx="1"/>
          </p:nvPr>
        </p:nvSpPr>
        <p:spPr>
          <a:xfrm>
            <a:off x="2771775" y="4014788"/>
            <a:ext cx="4140200" cy="2022475"/>
          </a:xfrm>
        </p:spPr>
        <p:txBody>
          <a:bodyPr anchor="t"/>
          <a:lstStyle/>
          <a:p>
            <a:pPr algn="l" defTabSz="914400">
              <a:lnSpc>
                <a:spcPct val="150000"/>
              </a:lnSpc>
              <a:buSzPct val="70000"/>
            </a:pPr>
            <a:r>
              <a:rPr lang="en-US" altLang="zh-CN" sz="2400" b="1" kern="1200" baseline="0" dirty="0">
                <a:latin typeface="楷体_GB2312" pitchFamily="1" charset="-122"/>
                <a:ea typeface="楷体_GB2312" pitchFamily="1" charset="-122"/>
              </a:rPr>
              <a:t> </a:t>
            </a:r>
            <a:r>
              <a:rPr lang="zh-CN" altLang="en-US" sz="2400" b="1" kern="1200" baseline="0" dirty="0">
                <a:latin typeface="楷体_GB2312" pitchFamily="1" charset="-122"/>
                <a:ea typeface="楷体_GB2312" pitchFamily="1" charset="-122"/>
              </a:rPr>
              <a:t>省委依法治省办 林良灌</a:t>
            </a:r>
            <a:endParaRPr lang="zh-CN" altLang="en-US" sz="2400" b="1" kern="1200" baseline="0" dirty="0">
              <a:latin typeface="楷体_GB2312" pitchFamily="1" charset="-122"/>
              <a:ea typeface="楷体_GB2312" pitchFamily="1" charset="-122"/>
            </a:endParaRPr>
          </a:p>
          <a:p>
            <a:pPr algn="l" defTabSz="914400">
              <a:lnSpc>
                <a:spcPct val="150000"/>
              </a:lnSpc>
              <a:buSzPct val="70000"/>
            </a:pPr>
            <a:r>
              <a:rPr lang="zh-CN" altLang="en-US" sz="2400" b="1" kern="1200" baseline="0" dirty="0">
                <a:latin typeface="楷体_GB2312" pitchFamily="1" charset="-122"/>
                <a:ea typeface="楷体_GB2312" pitchFamily="1" charset="-122"/>
              </a:rPr>
              <a:t>        201</a:t>
            </a:r>
            <a:r>
              <a:rPr lang="en-US" altLang="zh-CN" sz="2400" b="1" kern="1200" baseline="0" dirty="0">
                <a:latin typeface="楷体_GB2312" pitchFamily="1" charset="-122"/>
                <a:ea typeface="楷体_GB2312" pitchFamily="1" charset="-122"/>
              </a:rPr>
              <a:t>9</a:t>
            </a:r>
            <a:r>
              <a:rPr lang="zh-CN" altLang="en-US" sz="2400" b="1" kern="1200" baseline="0" dirty="0">
                <a:latin typeface="楷体_GB2312" pitchFamily="1" charset="-122"/>
                <a:ea typeface="楷体_GB2312" pitchFamily="1" charset="-122"/>
              </a:rPr>
              <a:t>年</a:t>
            </a:r>
            <a:r>
              <a:rPr lang="en-US" altLang="zh-CN" sz="2400" b="1" kern="1200" baseline="0" dirty="0">
                <a:latin typeface="楷体_GB2312" pitchFamily="1" charset="-122"/>
                <a:ea typeface="楷体_GB2312" pitchFamily="1" charset="-122"/>
              </a:rPr>
              <a:t>7</a:t>
            </a:r>
            <a:r>
              <a:rPr lang="zh-CN" altLang="en-US" sz="2400" b="1" kern="1200" baseline="0" dirty="0">
                <a:latin typeface="楷体_GB2312" pitchFamily="1" charset="-122"/>
                <a:ea typeface="楷体_GB2312" pitchFamily="1" charset="-122"/>
              </a:rPr>
              <a:t>月</a:t>
            </a:r>
            <a:endParaRPr lang="zh-CN" altLang="en-US" sz="2400" b="1" kern="1200" baseline="0" dirty="0">
              <a:latin typeface="楷体_GB2312" pitchFamily="1" charset="-122"/>
              <a:ea typeface="楷体_GB2312" pitchFamily="1" charset="-122"/>
            </a:endParaRPr>
          </a:p>
        </p:txBody>
      </p:sp>
      <p:sp>
        <p:nvSpPr>
          <p:cNvPr id="3" name="文本框 2"/>
          <p:cNvSpPr txBox="1"/>
          <p:nvPr/>
        </p:nvSpPr>
        <p:spPr>
          <a:xfrm>
            <a:off x="2279650" y="2085975"/>
            <a:ext cx="4871720" cy="1938020"/>
          </a:xfrm>
          <a:prstGeom prst="rect">
            <a:avLst/>
          </a:prstGeom>
          <a:noFill/>
        </p:spPr>
        <p:txBody>
          <a:bodyPr wrap="square" rtlCol="0">
            <a:spAutoFit/>
          </a:bodyPr>
          <a:lstStyle/>
          <a:p>
            <a:pPr algn="ctr"/>
            <a:r>
              <a:rPr lang="zh-CN" altLang="en-US" sz="4000">
                <a:latin typeface="微软雅黑" panose="020B0503020204020204" charset="-122"/>
                <a:ea typeface="微软雅黑" panose="020B0503020204020204" charset="-122"/>
              </a:rPr>
              <a:t>法治政府建设</a:t>
            </a:r>
            <a:endParaRPr lang="zh-CN" altLang="en-US" sz="4000">
              <a:latin typeface="微软雅黑" panose="020B0503020204020204" charset="-122"/>
              <a:ea typeface="微软雅黑" panose="020B0503020204020204" charset="-122"/>
            </a:endParaRPr>
          </a:p>
          <a:p>
            <a:pPr algn="ctr"/>
            <a:r>
              <a:rPr lang="zh-CN" altLang="en-US" sz="4000">
                <a:latin typeface="微软雅黑" panose="020B0503020204020204" charset="-122"/>
                <a:ea typeface="微软雅黑" panose="020B0503020204020204" charset="-122"/>
              </a:rPr>
              <a:t>与责任落实督察  </a:t>
            </a:r>
            <a:endParaRPr lang="zh-CN" altLang="en-US" sz="4000">
              <a:latin typeface="微软雅黑" panose="020B0503020204020204" charset="-122"/>
              <a:ea typeface="微软雅黑" panose="020B0503020204020204" charset="-122"/>
            </a:endParaRPr>
          </a:p>
          <a:p>
            <a:r>
              <a:rPr lang="zh-CN" altLang="en-US" sz="4000">
                <a:latin typeface="微软雅黑" panose="020B0503020204020204" charset="-122"/>
                <a:ea typeface="微软雅黑" panose="020B0503020204020204" charset="-122"/>
              </a:rPr>
              <a:t>   </a:t>
            </a:r>
            <a:endParaRPr lang="zh-CN" altLang="en-US" sz="4000">
              <a:latin typeface="微软雅黑" panose="020B0503020204020204" charset="-122"/>
              <a:ea typeface="微软雅黑" panose="020B0503020204020204" charset="-122"/>
            </a:endParaRPr>
          </a:p>
        </p:txBody>
      </p:sp>
    </p:spTree>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七、法治政府建设</a:t>
            </a:r>
            <a:br>
              <a:rPr lang="zh-CN" altLang="en-US"/>
            </a:br>
            <a:r>
              <a:rPr lang="zh-CN" altLang="en-US"/>
              <a:t>年度报告</a:t>
            </a:r>
            <a:endParaRPr lang="zh-CN" altLang="en-US"/>
          </a:p>
        </p:txBody>
      </p:sp>
      <p:sp>
        <p:nvSpPr>
          <p:cNvPr id="3" name="内容占位符 2"/>
          <p:cNvSpPr>
            <a:spLocks noGrp="1"/>
          </p:cNvSpPr>
          <p:nvPr>
            <p:ph idx="1"/>
          </p:nvPr>
        </p:nvSpPr>
        <p:spPr>
          <a:xfrm>
            <a:off x="2438400" y="43180"/>
            <a:ext cx="6525260" cy="6535420"/>
          </a:xfrm>
        </p:spPr>
        <p:txBody>
          <a:bodyPr/>
          <a:lstStyle/>
          <a:p>
            <a:pPr lvl="0"/>
            <a:r>
              <a:rPr lang="en-US" altLang="zh-CN" sz="2400" dirty="0">
                <a:latin typeface="黑体" panose="02010600030101010101" pitchFamily="2" charset="-122"/>
                <a:ea typeface="黑体" panose="02010600030101010101" pitchFamily="2" charset="-122"/>
              </a:rPr>
              <a:t>    </a:t>
            </a:r>
            <a:endParaRPr lang="en-US" altLang="zh-CN" sz="2400" dirty="0">
              <a:latin typeface="黑体" panose="02010600030101010101" pitchFamily="2" charset="-122"/>
              <a:ea typeface="黑体" panose="02010600030101010101" pitchFamily="2" charset="-122"/>
            </a:endParaRPr>
          </a:p>
          <a:p>
            <a:pPr lvl="0"/>
            <a:r>
              <a:rPr lang="zh-CN" altLang="en-US" sz="2400" dirty="0">
                <a:latin typeface="黑体" panose="02010600030101010101" pitchFamily="2" charset="-122"/>
                <a:ea typeface="黑体" panose="02010600030101010101" pitchFamily="2" charset="-122"/>
              </a:rPr>
              <a:t>    法治政府建设年度报告制度是党的十八大以来在法治政府建设实践中形成的一种行之有效的督察方式和手段，有利于推动各地区、各部门特别是党政主要负责人提高对法治政府建设工作的重视，有利于充分了解、掌握各地区、各部门法治政府建设的进展、成效和问题，有利于接受社会监督、推动形成全社会关心支持和参与法治政府建设的良好氛围。所以，《规定》将其作为单独一章进行规范，进一步推进法治政府建设年度报告制度的法定化、常态化、长期化。</a:t>
            </a:r>
            <a:endParaRPr lang="zh-CN" altLang="en-US" sz="2400" dirty="0">
              <a:latin typeface="黑体" panose="02010600030101010101" pitchFamily="2" charset="-122"/>
              <a:ea typeface="黑体" panose="02010600030101010101" pitchFamily="2" charset="-122"/>
            </a:endParaRPr>
          </a:p>
          <a:p>
            <a:pPr lvl="0"/>
            <a:r>
              <a:rPr lang="en-US" altLang="zh-CN" sz="2000" dirty="0">
                <a:latin typeface="黑体" panose="02010600030101010101" pitchFamily="2" charset="-122"/>
                <a:ea typeface="黑体" panose="02010600030101010101" pitchFamily="2" charset="-122"/>
              </a:rPr>
              <a:t>1</a:t>
            </a:r>
            <a:r>
              <a:rPr lang="zh-CN" altLang="en-US" sz="2000" dirty="0">
                <a:latin typeface="黑体" panose="02010600030101010101" pitchFamily="2" charset="-122"/>
                <a:ea typeface="黑体" panose="02010600030101010101" pitchFamily="2" charset="-122"/>
              </a:rPr>
              <a:t>、年度报告的时间</a:t>
            </a:r>
            <a:endParaRPr lang="zh-CN" altLang="en-US" sz="2000" dirty="0">
              <a:latin typeface="黑体" panose="02010600030101010101" pitchFamily="2" charset="-122"/>
              <a:ea typeface="黑体" panose="02010600030101010101" pitchFamily="2" charset="-122"/>
            </a:endParaRPr>
          </a:p>
          <a:p>
            <a:pPr lvl="0"/>
            <a:r>
              <a:rPr lang="en-US" altLang="zh-CN" sz="2000" dirty="0">
                <a:latin typeface="黑体" panose="02010600030101010101" pitchFamily="2" charset="-122"/>
                <a:ea typeface="黑体" panose="02010600030101010101" pitchFamily="2" charset="-122"/>
              </a:rPr>
              <a:t>2</a:t>
            </a:r>
            <a:r>
              <a:rPr lang="zh-CN" altLang="en-US" sz="2000" dirty="0">
                <a:latin typeface="黑体" panose="02010600030101010101" pitchFamily="2" charset="-122"/>
                <a:ea typeface="黑体" panose="02010600030101010101" pitchFamily="2" charset="-122"/>
              </a:rPr>
              <a:t>、年度报告报送范围</a:t>
            </a:r>
            <a:endParaRPr lang="zh-CN" altLang="en-US" sz="2000" dirty="0">
              <a:latin typeface="黑体" panose="02010600030101010101" pitchFamily="2" charset="-122"/>
              <a:ea typeface="黑体" panose="02010600030101010101" pitchFamily="2" charset="-122"/>
            </a:endParaRPr>
          </a:p>
          <a:p>
            <a:pPr lvl="0"/>
            <a:r>
              <a:rPr lang="en-US" altLang="zh-CN" sz="2000" dirty="0">
                <a:latin typeface="黑体" panose="02010600030101010101" pitchFamily="2" charset="-122"/>
                <a:ea typeface="黑体" panose="02010600030101010101" pitchFamily="2" charset="-122"/>
              </a:rPr>
              <a:t>3</a:t>
            </a:r>
            <a:r>
              <a:rPr lang="zh-CN" altLang="en-US" sz="2000" dirty="0">
                <a:latin typeface="黑体" panose="02010600030101010101" pitchFamily="2" charset="-122"/>
                <a:ea typeface="黑体" panose="02010600030101010101" pitchFamily="2" charset="-122"/>
              </a:rPr>
              <a:t>、年度报告的内容</a:t>
            </a:r>
            <a:endParaRPr lang="zh-CN" altLang="en-US" sz="2000" dirty="0">
              <a:latin typeface="黑体" panose="02010600030101010101" pitchFamily="2" charset="-122"/>
              <a:ea typeface="黑体" panose="02010600030101010101" pitchFamily="2" charset="-122"/>
            </a:endParaRPr>
          </a:p>
          <a:p>
            <a:pPr lvl="0"/>
            <a:r>
              <a:rPr lang="en-US" altLang="zh-CN" sz="2000" dirty="0">
                <a:latin typeface="黑体" panose="02010600030101010101" pitchFamily="2" charset="-122"/>
                <a:ea typeface="黑体" panose="02010600030101010101" pitchFamily="2" charset="-122"/>
              </a:rPr>
              <a:t>4</a:t>
            </a:r>
            <a:r>
              <a:rPr lang="zh-CN" altLang="en-US" sz="2000" dirty="0">
                <a:latin typeface="黑体" panose="02010600030101010101" pitchFamily="2" charset="-122"/>
                <a:ea typeface="黑体" panose="02010600030101010101" pitchFamily="2" charset="-122"/>
              </a:rPr>
              <a:t>、年度报告的公开、评议</a:t>
            </a:r>
            <a:r>
              <a:rPr lang="zh-CN" altLang="en-US" sz="2400" dirty="0">
                <a:latin typeface="黑体" panose="02010600030101010101" pitchFamily="2" charset="-122"/>
                <a:ea typeface="黑体" panose="02010600030101010101" pitchFamily="2" charset="-122"/>
              </a:rPr>
              <a:t> </a:t>
            </a:r>
            <a:r>
              <a:rPr lang="zh-CN" altLang="en-US" sz="2000" dirty="0">
                <a:latin typeface="黑体" panose="02010600030101010101" pitchFamily="2" charset="-122"/>
                <a:ea typeface="黑体" panose="02010600030101010101" pitchFamily="2" charset="-122"/>
              </a:rPr>
              <a:t> </a:t>
            </a:r>
            <a:endParaRPr lang="en-US" altLang="zh-CN" sz="2000" dirty="0">
              <a:latin typeface="黑体" panose="02010600030101010101" pitchFamily="2" charset="-122"/>
              <a:ea typeface="黑体" panose="02010600030101010101" pitchFamily="2" charset="-122"/>
            </a:endParaRPr>
          </a:p>
        </p:txBody>
      </p:sp>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5121"/>
          <p:cNvSpPr>
            <a:spLocks noGrp="1"/>
          </p:cNvSpPr>
          <p:nvPr>
            <p:ph type="title"/>
          </p:nvPr>
        </p:nvSpPr>
        <p:spPr>
          <a:xfrm>
            <a:off x="862330" y="537210"/>
            <a:ext cx="1143000" cy="5802630"/>
          </a:xfrm>
        </p:spPr>
        <p:txBody>
          <a:bodyPr vert="eaVert" anchor="ctr"/>
          <a:lstStyle/>
          <a:p>
            <a:r>
              <a:rPr lang="zh-CN" altLang="en-US" dirty="0"/>
              <a:t>八、法治政府建设的几项相关工作（一）</a:t>
            </a:r>
            <a:endParaRPr lang="zh-CN" altLang="en-US" dirty="0"/>
          </a:p>
        </p:txBody>
      </p:sp>
      <p:sp>
        <p:nvSpPr>
          <p:cNvPr id="5123" name="文本占位符 5122"/>
          <p:cNvSpPr>
            <a:spLocks noGrp="1"/>
          </p:cNvSpPr>
          <p:nvPr>
            <p:ph type="body" idx="1"/>
          </p:nvPr>
        </p:nvSpPr>
        <p:spPr>
          <a:xfrm>
            <a:off x="2312035" y="53340"/>
            <a:ext cx="7053580" cy="6751320"/>
          </a:xfrm>
        </p:spPr>
        <p:txBody>
          <a:bodyPr/>
          <a:lstStyle/>
          <a:p>
            <a:pPr>
              <a:lnSpc>
                <a:spcPct val="120000"/>
              </a:lnSpc>
              <a:buNone/>
            </a:pPr>
            <a:r>
              <a:rPr lang="zh-CN" altLang="en-US" dirty="0">
                <a:latin typeface="黑体" panose="02010600030101010101" pitchFamily="2" charset="-122"/>
                <a:ea typeface="黑体" panose="02010600030101010101" pitchFamily="2" charset="-122"/>
              </a:rPr>
              <a:t>（一）行政立法</a:t>
            </a:r>
            <a:endParaRPr lang="zh-CN" altLang="en-US" dirty="0">
              <a:latin typeface="黑体" panose="02010600030101010101" pitchFamily="2" charset="-122"/>
              <a:ea typeface="黑体" panose="02010600030101010101" pitchFamily="2" charset="-122"/>
            </a:endParaRPr>
          </a:p>
          <a:p>
            <a:pPr>
              <a:lnSpc>
                <a:spcPct val="120000"/>
              </a:lnSpc>
              <a:buNone/>
            </a:pPr>
            <a:r>
              <a:rPr lang="zh-CN" altLang="en-US" sz="2800" dirty="0">
                <a:latin typeface="黑体" panose="02010600030101010101" pitchFamily="2" charset="-122"/>
                <a:ea typeface="黑体" panose="02010600030101010101" pitchFamily="2" charset="-122"/>
              </a:rPr>
              <a:t>  根据新修订的立法法，设区市享有一定的立法权，主要在</a:t>
            </a:r>
            <a:r>
              <a:rPr lang="en-US" altLang="zh-CN" sz="2800" dirty="0">
                <a:latin typeface="黑体" panose="02010600030101010101" pitchFamily="2" charset="-122"/>
                <a:ea typeface="黑体" panose="02010600030101010101" pitchFamily="2" charset="-122"/>
              </a:rPr>
              <a:t>“</a:t>
            </a:r>
            <a:r>
              <a:rPr lang="zh-CN" altLang="en-US" sz="2800" dirty="0">
                <a:latin typeface="黑体" panose="02010600030101010101" pitchFamily="2" charset="-122"/>
                <a:ea typeface="黑体" panose="02010600030101010101" pitchFamily="2" charset="-122"/>
              </a:rPr>
              <a:t>城市建设与管理、环境保护、历史文化保护</a:t>
            </a:r>
            <a:r>
              <a:rPr lang="en-US" altLang="zh-CN" sz="2800" dirty="0">
                <a:latin typeface="黑体" panose="02010600030101010101" pitchFamily="2" charset="-122"/>
                <a:ea typeface="黑体" panose="02010600030101010101" pitchFamily="2" charset="-122"/>
              </a:rPr>
              <a:t>”</a:t>
            </a:r>
            <a:r>
              <a:rPr lang="zh-CN" altLang="en-US" sz="2800" dirty="0">
                <a:latin typeface="黑体" panose="02010600030101010101" pitchFamily="2" charset="-122"/>
                <a:ea typeface="黑体" panose="02010600030101010101" pitchFamily="2" charset="-122"/>
              </a:rPr>
              <a:t>这三方面。地方立法权要用足用好。立法不能想当然，应建立在可靠的调查研究的基础上。地方立法应符合实际，坚持有效管用的原则，提倡简易体例结构，有几条定几条，不能大而全，要体现</a:t>
            </a:r>
            <a:r>
              <a:rPr lang="en-US" altLang="zh-CN" sz="2800" dirty="0">
                <a:latin typeface="黑体" panose="02010600030101010101" pitchFamily="2" charset="-122"/>
                <a:ea typeface="黑体" panose="02010600030101010101" pitchFamily="2" charset="-122"/>
              </a:rPr>
              <a:t>“</a:t>
            </a:r>
            <a:r>
              <a:rPr lang="zh-CN" altLang="en-US" sz="2800" dirty="0">
                <a:latin typeface="黑体" panose="02010600030101010101" pitchFamily="2" charset="-122"/>
                <a:ea typeface="黑体" panose="02010600030101010101" pitchFamily="2" charset="-122"/>
              </a:rPr>
              <a:t>不抵触、有特色、可操作</a:t>
            </a:r>
            <a:r>
              <a:rPr lang="en-US" altLang="zh-CN" sz="2800" dirty="0">
                <a:latin typeface="黑体" panose="02010600030101010101" pitchFamily="2" charset="-122"/>
                <a:ea typeface="黑体" panose="02010600030101010101" pitchFamily="2" charset="-122"/>
              </a:rPr>
              <a:t>”</a:t>
            </a:r>
            <a:r>
              <a:rPr lang="zh-CN" altLang="en-US" sz="2800" dirty="0">
                <a:latin typeface="黑体" panose="02010600030101010101" pitchFamily="2" charset="-122"/>
                <a:ea typeface="黑体" panose="02010600030101010101" pitchFamily="2" charset="-122"/>
              </a:rPr>
              <a:t>。在立项上要选准群众最急最盼最忧的热难点问题。</a:t>
            </a:r>
            <a:endParaRPr lang="zh-CN" altLang="en-US" sz="2800" dirty="0">
              <a:latin typeface="黑体" panose="02010600030101010101" pitchFamily="2" charset="-122"/>
              <a:ea typeface="黑体" panose="02010600030101010101" pitchFamily="2" charset="-122"/>
            </a:endParaRPr>
          </a:p>
        </p:txBody>
      </p:sp>
    </p:spTree>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0080" y="213360"/>
            <a:ext cx="1143000" cy="6431280"/>
          </a:xfrm>
        </p:spPr>
        <p:txBody>
          <a:bodyPr/>
          <a:lstStyle/>
          <a:p>
            <a:r>
              <a:rPr lang="zh-CN" altLang="en-US" dirty="0">
                <a:sym typeface="+mn-ea"/>
              </a:rPr>
              <a:t>八、做好法治政府建设的几项重要工作（二）</a:t>
            </a:r>
            <a:br>
              <a:rPr lang="zh-CN" altLang="en-US" dirty="0"/>
            </a:br>
            <a:endParaRPr lang="zh-CN" altLang="en-US"/>
          </a:p>
        </p:txBody>
      </p:sp>
      <p:sp>
        <p:nvSpPr>
          <p:cNvPr id="3" name="内容占位符 2"/>
          <p:cNvSpPr>
            <a:spLocks noGrp="1"/>
          </p:cNvSpPr>
          <p:nvPr>
            <p:ph idx="1"/>
          </p:nvPr>
        </p:nvSpPr>
        <p:spPr>
          <a:xfrm>
            <a:off x="2429510" y="344805"/>
            <a:ext cx="6089015" cy="5903595"/>
          </a:xfrm>
        </p:spPr>
        <p:txBody>
          <a:bodyPr/>
          <a:lstStyle/>
          <a:p>
            <a:pPr marL="0" indent="0">
              <a:buNone/>
            </a:pPr>
            <a:r>
              <a:rPr lang="zh-CN" altLang="en-US">
                <a:latin typeface="黑体" panose="02010600030101010101" pitchFamily="2" charset="-122"/>
                <a:ea typeface="黑体" panose="02010600030101010101" pitchFamily="2" charset="-122"/>
              </a:rPr>
              <a:t>（二）重大行政决策</a:t>
            </a:r>
            <a:endParaRPr lang="zh-CN" altLang="en-US">
              <a:latin typeface="黑体" panose="02010600030101010101" pitchFamily="2" charset="-122"/>
              <a:ea typeface="黑体" panose="02010600030101010101" pitchFamily="2" charset="-122"/>
            </a:endParaRPr>
          </a:p>
          <a:p>
            <a:pPr marL="0" indent="0">
              <a:buNone/>
            </a:pPr>
            <a:r>
              <a:rPr lang="zh-CN" altLang="en-US" sz="2000">
                <a:latin typeface="楷体" panose="02010609060101010101" charset="-122"/>
                <a:ea typeface="楷体" panose="02010609060101010101" charset="-122"/>
              </a:rPr>
              <a:t>    </a:t>
            </a:r>
            <a:r>
              <a:rPr lang="zh-CN" altLang="en-US" sz="2800">
                <a:latin typeface="楷体" panose="02010609060101010101" charset="-122"/>
                <a:ea typeface="楷体" panose="02010609060101010101" charset="-122"/>
              </a:rPr>
              <a:t>行政决策是政府履行职责系列活动的起点，是事关</a:t>
            </a:r>
            <a:r>
              <a:rPr lang="en-US" altLang="zh-CN" sz="2800">
                <a:latin typeface="楷体" panose="02010609060101010101" charset="-122"/>
                <a:ea typeface="楷体" panose="02010609060101010101" charset="-122"/>
              </a:rPr>
              <a:t>“</a:t>
            </a:r>
            <a:r>
              <a:rPr lang="zh-CN" altLang="en-US" sz="2800">
                <a:latin typeface="楷体" panose="02010609060101010101" charset="-122"/>
                <a:ea typeface="楷体" panose="02010609060101010101" charset="-122"/>
              </a:rPr>
              <a:t>做什么、为何做、怎么做</a:t>
            </a:r>
            <a:r>
              <a:rPr lang="en-US" altLang="zh-CN" sz="2800">
                <a:latin typeface="楷体" panose="02010609060101010101" charset="-122"/>
                <a:ea typeface="楷体" panose="02010609060101010101" charset="-122"/>
              </a:rPr>
              <a:t>”</a:t>
            </a:r>
            <a:r>
              <a:rPr lang="zh-CN" altLang="en-US" sz="2800">
                <a:latin typeface="楷体" panose="02010609060101010101" charset="-122"/>
                <a:ea typeface="楷体" panose="02010609060101010101" charset="-122"/>
              </a:rPr>
              <a:t>的具体决断。重大行政决策往往涉及面大、影响广泛深远，需要慎重对待。重大行政决策活动必须坚持和加强党的领导、遵循科学民主依法的原则。法定决策程序</a:t>
            </a:r>
            <a:r>
              <a:rPr lang="en-US" altLang="zh-CN" sz="2800">
                <a:latin typeface="楷体" panose="02010609060101010101" charset="-122"/>
                <a:ea typeface="楷体" panose="02010609060101010101" charset="-122"/>
              </a:rPr>
              <a:t>:</a:t>
            </a:r>
            <a:endParaRPr lang="zh-CN" altLang="en-US" sz="2800">
              <a:latin typeface="楷体" panose="02010609060101010101" charset="-122"/>
              <a:ea typeface="楷体" panose="02010609060101010101" charset="-122"/>
            </a:endParaRPr>
          </a:p>
          <a:p>
            <a:pPr marL="0" indent="0">
              <a:buNone/>
            </a:pPr>
            <a:r>
              <a:rPr lang="en-US" altLang="zh-CN" sz="2800">
                <a:latin typeface="楷体" panose="02010609060101010101" charset="-122"/>
                <a:ea typeface="楷体" panose="02010609060101010101" charset="-122"/>
              </a:rPr>
              <a:t>  1</a:t>
            </a:r>
            <a:r>
              <a:rPr lang="zh-CN" altLang="en-US" sz="2800">
                <a:latin typeface="楷体" panose="02010609060101010101" charset="-122"/>
                <a:ea typeface="楷体" panose="02010609060101010101" charset="-122"/>
              </a:rPr>
              <a:t>、公众参与程序</a:t>
            </a:r>
            <a:endParaRPr lang="zh-CN" altLang="en-US" sz="2800">
              <a:latin typeface="楷体" panose="02010609060101010101" charset="-122"/>
              <a:ea typeface="楷体" panose="02010609060101010101" charset="-122"/>
            </a:endParaRPr>
          </a:p>
          <a:p>
            <a:pPr marL="0" indent="0">
              <a:buNone/>
            </a:pPr>
            <a:r>
              <a:rPr lang="en-US" altLang="zh-CN" sz="2800">
                <a:latin typeface="楷体" panose="02010609060101010101" charset="-122"/>
                <a:ea typeface="楷体" panose="02010609060101010101" charset="-122"/>
              </a:rPr>
              <a:t>  2</a:t>
            </a:r>
            <a:r>
              <a:rPr lang="zh-CN" altLang="en-US" sz="2800">
                <a:latin typeface="楷体" panose="02010609060101010101" charset="-122"/>
                <a:ea typeface="楷体" panose="02010609060101010101" charset="-122"/>
              </a:rPr>
              <a:t>、专家论证程序</a:t>
            </a:r>
            <a:endParaRPr lang="zh-CN" altLang="en-US" sz="2800">
              <a:latin typeface="楷体" panose="02010609060101010101" charset="-122"/>
              <a:ea typeface="楷体" panose="02010609060101010101" charset="-122"/>
            </a:endParaRPr>
          </a:p>
          <a:p>
            <a:pPr marL="0" indent="0">
              <a:buNone/>
            </a:pPr>
            <a:r>
              <a:rPr lang="en-US" altLang="zh-CN" sz="2800">
                <a:latin typeface="楷体" panose="02010609060101010101" charset="-122"/>
                <a:ea typeface="楷体" panose="02010609060101010101" charset="-122"/>
              </a:rPr>
              <a:t>  3</a:t>
            </a:r>
            <a:r>
              <a:rPr lang="zh-CN" altLang="en-US" sz="2800">
                <a:latin typeface="楷体" panose="02010609060101010101" charset="-122"/>
                <a:ea typeface="楷体" panose="02010609060101010101" charset="-122"/>
              </a:rPr>
              <a:t>、风险评估程序</a:t>
            </a:r>
            <a:endParaRPr lang="zh-CN" altLang="en-US" sz="2800">
              <a:latin typeface="楷体" panose="02010609060101010101" charset="-122"/>
              <a:ea typeface="楷体" panose="02010609060101010101" charset="-122"/>
            </a:endParaRPr>
          </a:p>
          <a:p>
            <a:pPr marL="0" indent="0">
              <a:buNone/>
            </a:pPr>
            <a:r>
              <a:rPr lang="en-US" altLang="zh-CN" sz="2800">
                <a:latin typeface="楷体" panose="02010609060101010101" charset="-122"/>
                <a:ea typeface="楷体" panose="02010609060101010101" charset="-122"/>
              </a:rPr>
              <a:t>  4</a:t>
            </a:r>
            <a:r>
              <a:rPr lang="zh-CN" altLang="en-US" sz="2800">
                <a:latin typeface="楷体" panose="02010609060101010101" charset="-122"/>
                <a:ea typeface="楷体" panose="02010609060101010101" charset="-122"/>
              </a:rPr>
              <a:t>、合法性审查程序</a:t>
            </a:r>
            <a:endParaRPr lang="zh-CN" altLang="en-US" sz="2800">
              <a:latin typeface="楷体" panose="02010609060101010101" charset="-122"/>
              <a:ea typeface="楷体" panose="02010609060101010101" charset="-122"/>
            </a:endParaRPr>
          </a:p>
          <a:p>
            <a:pPr marL="0" indent="0">
              <a:buNone/>
            </a:pPr>
            <a:r>
              <a:rPr lang="en-US" altLang="zh-CN" sz="2800">
                <a:latin typeface="楷体" panose="02010609060101010101" charset="-122"/>
                <a:ea typeface="楷体" panose="02010609060101010101" charset="-122"/>
              </a:rPr>
              <a:t>  5</a:t>
            </a:r>
            <a:r>
              <a:rPr lang="zh-CN" altLang="en-US" sz="2800">
                <a:latin typeface="楷体" panose="02010609060101010101" charset="-122"/>
                <a:ea typeface="楷体" panose="02010609060101010101" charset="-122"/>
              </a:rPr>
              <a:t>、集体讨论决定程序</a:t>
            </a:r>
            <a:r>
              <a:rPr lang="zh-CN" altLang="en-US">
                <a:latin typeface="黑体" panose="02010600030101010101" pitchFamily="2" charset="-122"/>
                <a:ea typeface="黑体" panose="02010600030101010101" pitchFamily="2" charset="-122"/>
              </a:rPr>
              <a:t> </a:t>
            </a:r>
            <a:endParaRPr lang="zh-CN" altLang="en-US">
              <a:latin typeface="黑体" panose="02010600030101010101" pitchFamily="2" charset="-122"/>
              <a:ea typeface="黑体" panose="02010600030101010101" pitchFamily="2" charset="-122"/>
            </a:endParaRPr>
          </a:p>
        </p:txBody>
      </p:sp>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7378" y="774065"/>
            <a:ext cx="1143000" cy="5310188"/>
          </a:xfrm>
        </p:spPr>
        <p:txBody>
          <a:bodyPr/>
          <a:lstStyle/>
          <a:p>
            <a:r>
              <a:rPr lang="zh-CN" altLang="en-US" dirty="0">
                <a:sym typeface="+mn-ea"/>
              </a:rPr>
              <a:t>八、做好法治政府建设的几项重要工作（三）</a:t>
            </a:r>
            <a:br>
              <a:rPr lang="zh-CN" altLang="en-US" dirty="0"/>
            </a:br>
            <a:endParaRPr lang="zh-CN" altLang="en-US"/>
          </a:p>
        </p:txBody>
      </p:sp>
      <p:sp>
        <p:nvSpPr>
          <p:cNvPr id="3" name="内容占位符 2"/>
          <p:cNvSpPr>
            <a:spLocks noGrp="1"/>
          </p:cNvSpPr>
          <p:nvPr>
            <p:ph idx="1"/>
          </p:nvPr>
        </p:nvSpPr>
        <p:spPr>
          <a:xfrm>
            <a:off x="2438400" y="140335"/>
            <a:ext cx="6598285" cy="6671945"/>
          </a:xfrm>
        </p:spPr>
        <p:txBody>
          <a:bodyPr/>
          <a:lstStyle/>
          <a:p>
            <a:r>
              <a:rPr lang="zh-CN" altLang="en-US">
                <a:latin typeface="黑体" panose="02010600030101010101" pitchFamily="2" charset="-122"/>
                <a:ea typeface="黑体" panose="02010600030101010101" pitchFamily="2" charset="-122"/>
              </a:rPr>
              <a:t>（三）行政执法</a:t>
            </a:r>
            <a:endParaRPr lang="zh-CN" altLang="en-US">
              <a:latin typeface="黑体" panose="02010600030101010101" pitchFamily="2" charset="-122"/>
              <a:ea typeface="黑体" panose="02010600030101010101" pitchFamily="2" charset="-122"/>
            </a:endParaRPr>
          </a:p>
          <a:p>
            <a:r>
              <a:rPr lang="zh-CN" altLang="en-US">
                <a:latin typeface="黑体" panose="02010600030101010101" pitchFamily="2" charset="-122"/>
                <a:ea typeface="黑体" panose="02010600030101010101" pitchFamily="2" charset="-122"/>
              </a:rPr>
              <a:t>    大力推行行政执法三项制度，促进严格规范公正文明执法。</a:t>
            </a:r>
            <a:endParaRPr lang="zh-CN" altLang="en-US">
              <a:latin typeface="黑体" panose="02010600030101010101" pitchFamily="2" charset="-122"/>
              <a:ea typeface="黑体" panose="02010600030101010101" pitchFamily="2" charset="-122"/>
            </a:endParaRPr>
          </a:p>
          <a:p>
            <a:r>
              <a:rPr lang="zh-CN" altLang="en-US" sz="2800">
                <a:latin typeface="楷体" panose="02010609060101010101" charset="-122"/>
                <a:ea typeface="楷体" panose="02010609060101010101" charset="-122"/>
                <a:cs typeface="楷体" panose="02010609060101010101" charset="-122"/>
              </a:rPr>
              <a:t>“三项制度”在各级行政执法机关全面推行，行政处罚、行政强制、行政检查、行政征收征用、行政许可等行为得到有效规范，行政执法公示制度机制不断健全，做到执法行为过程信息全程记载、执法全过程可回溯管理、重大执法决定法制审核全覆盖，全面实现执法信息公开透明、执法全过程留痕、执法决定合法有效，行政执法能力和水平整体大幅提升，行政执法行为被纠错率明显下降，行政执法的社会满意度显著提高。</a:t>
            </a:r>
            <a:endParaRPr lang="zh-CN" altLang="en-US" sz="2800">
              <a:latin typeface="楷体" panose="02010609060101010101" charset="-122"/>
              <a:ea typeface="楷体" panose="02010609060101010101" charset="-122"/>
              <a:cs typeface="楷体" panose="02010609060101010101" charset="-122"/>
            </a:endParaRPr>
          </a:p>
        </p:txBody>
      </p:sp>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98488" y="774065"/>
            <a:ext cx="1143000" cy="5310188"/>
          </a:xfrm>
        </p:spPr>
        <p:txBody>
          <a:bodyPr/>
          <a:lstStyle/>
          <a:p>
            <a:r>
              <a:rPr lang="zh-CN" altLang="en-US" dirty="0">
                <a:sym typeface="+mn-ea"/>
              </a:rPr>
              <a:t>八、做好法治政府建设的几项重要工作（四）</a:t>
            </a:r>
            <a:br>
              <a:rPr lang="zh-CN" altLang="en-US" dirty="0"/>
            </a:br>
            <a:endParaRPr lang="zh-CN" altLang="en-US"/>
          </a:p>
        </p:txBody>
      </p:sp>
      <p:sp>
        <p:nvSpPr>
          <p:cNvPr id="3" name="内容占位符 2"/>
          <p:cNvSpPr>
            <a:spLocks noGrp="1"/>
          </p:cNvSpPr>
          <p:nvPr>
            <p:ph idx="1"/>
          </p:nvPr>
        </p:nvSpPr>
        <p:spPr/>
        <p:txBody>
          <a:bodyPr/>
          <a:lstStyle/>
          <a:p>
            <a:pPr marL="0" indent="0">
              <a:lnSpc>
                <a:spcPts val="3480"/>
              </a:lnSpc>
              <a:spcBef>
                <a:spcPts val="0"/>
              </a:spcBef>
              <a:buNone/>
            </a:pPr>
            <a:r>
              <a:rPr lang="en-US" altLang="zh-CN" sz="2400">
                <a:latin typeface="黑体" panose="02010600030101010101" pitchFamily="2" charset="-122"/>
                <a:ea typeface="黑体" panose="02010600030101010101" pitchFamily="2" charset="-122"/>
                <a:cs typeface="黑体" panose="02010600030101010101" pitchFamily="2" charset="-122"/>
              </a:rPr>
              <a:t>    </a:t>
            </a:r>
            <a:r>
              <a:rPr lang="zh-CN" altLang="en-US" sz="2400">
                <a:latin typeface="黑体" panose="02010600030101010101" pitchFamily="2" charset="-122"/>
                <a:ea typeface="黑体" panose="02010600030101010101" pitchFamily="2" charset="-122"/>
                <a:cs typeface="黑体" panose="02010600030101010101" pitchFamily="2" charset="-122"/>
              </a:rPr>
              <a:t>行政执法三项制度试点成效：</a:t>
            </a:r>
            <a:endParaRPr lang="zh-CN" altLang="en-US" sz="2400">
              <a:latin typeface="黑体" panose="02010600030101010101" pitchFamily="2" charset="-122"/>
              <a:ea typeface="黑体" panose="02010600030101010101" pitchFamily="2" charset="-122"/>
              <a:cs typeface="黑体" panose="02010600030101010101" pitchFamily="2" charset="-122"/>
            </a:endParaRPr>
          </a:p>
          <a:p>
            <a:pPr>
              <a:lnSpc>
                <a:spcPts val="3480"/>
              </a:lnSpc>
              <a:spcBef>
                <a:spcPts val="0"/>
              </a:spcBef>
            </a:pPr>
            <a:r>
              <a:rPr lang="zh-CN" altLang="en-US" sz="2400">
                <a:latin typeface="黑体" panose="02010600030101010101" pitchFamily="2" charset="-122"/>
                <a:ea typeface="黑体" panose="02010600030101010101" pitchFamily="2" charset="-122"/>
                <a:cs typeface="黑体" panose="02010600030101010101" pitchFamily="2" charset="-122"/>
              </a:rPr>
              <a:t>一是领导干部法治意识进一步提高。</a:t>
            </a:r>
            <a:endParaRPr lang="zh-CN" altLang="en-US" sz="2400">
              <a:latin typeface="黑体" panose="02010600030101010101" pitchFamily="2" charset="-122"/>
              <a:ea typeface="黑体" panose="02010600030101010101" pitchFamily="2" charset="-122"/>
              <a:cs typeface="黑体" panose="02010600030101010101" pitchFamily="2" charset="-122"/>
            </a:endParaRPr>
          </a:p>
          <a:p>
            <a:pPr>
              <a:lnSpc>
                <a:spcPts val="3480"/>
              </a:lnSpc>
              <a:spcBef>
                <a:spcPts val="0"/>
              </a:spcBef>
            </a:pPr>
            <a:r>
              <a:rPr lang="zh-CN" altLang="en-US" sz="2400">
                <a:latin typeface="黑体" panose="02010600030101010101" pitchFamily="2" charset="-122"/>
                <a:ea typeface="黑体" panose="02010600030101010101" pitchFamily="2" charset="-122"/>
                <a:cs typeface="黑体" panose="02010600030101010101" pitchFamily="2" charset="-122"/>
              </a:rPr>
              <a:t>二是执法事前公开、事中公示和事后公开深入推行，社会监督更加有力，群众办事更加方便。</a:t>
            </a:r>
            <a:endParaRPr lang="zh-CN" altLang="en-US" sz="2400">
              <a:latin typeface="黑体" panose="02010600030101010101" pitchFamily="2" charset="-122"/>
              <a:ea typeface="黑体" panose="02010600030101010101" pitchFamily="2" charset="-122"/>
              <a:cs typeface="黑体" panose="02010600030101010101" pitchFamily="2" charset="-122"/>
            </a:endParaRPr>
          </a:p>
          <a:p>
            <a:pPr>
              <a:lnSpc>
                <a:spcPts val="3480"/>
              </a:lnSpc>
              <a:spcBef>
                <a:spcPts val="0"/>
              </a:spcBef>
            </a:pPr>
            <a:r>
              <a:rPr lang="zh-CN" altLang="en-US" sz="2400">
                <a:latin typeface="黑体" panose="02010600030101010101" pitchFamily="2" charset="-122"/>
                <a:ea typeface="黑体" panose="02010600030101010101" pitchFamily="2" charset="-122"/>
                <a:cs typeface="黑体" panose="02010600030101010101" pitchFamily="2" charset="-122"/>
              </a:rPr>
              <a:t>三是全过程记录制度全面推行，规范了执法程序、明确了执法责任，执法文明程度明显提高。</a:t>
            </a:r>
            <a:endParaRPr lang="zh-CN" altLang="en-US" sz="2400">
              <a:latin typeface="黑体" panose="02010600030101010101" pitchFamily="2" charset="-122"/>
              <a:ea typeface="黑体" panose="02010600030101010101" pitchFamily="2" charset="-122"/>
              <a:cs typeface="黑体" panose="02010600030101010101" pitchFamily="2" charset="-122"/>
            </a:endParaRPr>
          </a:p>
          <a:p>
            <a:pPr>
              <a:lnSpc>
                <a:spcPts val="3480"/>
              </a:lnSpc>
              <a:spcBef>
                <a:spcPts val="0"/>
              </a:spcBef>
            </a:pPr>
            <a:r>
              <a:rPr lang="zh-CN" altLang="en-US" sz="2400">
                <a:latin typeface="黑体" panose="02010600030101010101" pitchFamily="2" charset="-122"/>
                <a:ea typeface="黑体" panose="02010600030101010101" pitchFamily="2" charset="-122"/>
                <a:cs typeface="黑体" panose="02010600030101010101" pitchFamily="2" charset="-122"/>
              </a:rPr>
              <a:t>四是重大执法决定法制审核机制普遍建立，行政违法行为大大减少。</a:t>
            </a:r>
            <a:endParaRPr lang="zh-CN" altLang="en-US" sz="2400">
              <a:latin typeface="黑体" panose="02010600030101010101" pitchFamily="2" charset="-122"/>
              <a:ea typeface="黑体" panose="02010600030101010101" pitchFamily="2" charset="-122"/>
              <a:cs typeface="黑体" panose="02010600030101010101" pitchFamily="2" charset="-122"/>
            </a:endParaRPr>
          </a:p>
          <a:p>
            <a:pPr>
              <a:lnSpc>
                <a:spcPts val="3480"/>
              </a:lnSpc>
              <a:spcBef>
                <a:spcPts val="0"/>
              </a:spcBef>
            </a:pPr>
            <a:r>
              <a:rPr lang="zh-CN" altLang="en-US" sz="2400">
                <a:latin typeface="黑体" panose="02010600030101010101" pitchFamily="2" charset="-122"/>
                <a:ea typeface="黑体" panose="02010600030101010101" pitchFamily="2" charset="-122"/>
                <a:cs typeface="黑体" panose="02010600030101010101" pitchFamily="2" charset="-122"/>
              </a:rPr>
              <a:t>五是人民群众获得感普遍增强。</a:t>
            </a:r>
            <a:endParaRPr lang="zh-CN" altLang="en-US" sz="2400">
              <a:latin typeface="黑体" panose="02010600030101010101" pitchFamily="2" charset="-122"/>
              <a:ea typeface="黑体" panose="02010600030101010101" pitchFamily="2" charset="-122"/>
              <a:cs typeface="黑体" panose="02010600030101010101" pitchFamily="2" charset="-122"/>
            </a:endParaRPr>
          </a:p>
          <a:p>
            <a:pPr>
              <a:lnSpc>
                <a:spcPts val="3480"/>
              </a:lnSpc>
              <a:spcBef>
                <a:spcPts val="0"/>
              </a:spcBef>
            </a:pPr>
            <a:r>
              <a:rPr lang="zh-CN" altLang="en-US" sz="2400">
                <a:latin typeface="黑体" panose="02010600030101010101" pitchFamily="2" charset="-122"/>
                <a:ea typeface="黑体" panose="02010600030101010101" pitchFamily="2" charset="-122"/>
                <a:cs typeface="黑体" panose="02010600030101010101" pitchFamily="2" charset="-122"/>
              </a:rPr>
              <a:t>六是促进了“放管服”改革措施落地，进一步优化了法治化营商环境。</a:t>
            </a:r>
            <a:endParaRPr lang="zh-CN" altLang="en-US" sz="2400">
              <a:latin typeface="黑体" panose="02010600030101010101" pitchFamily="2" charset="-122"/>
              <a:ea typeface="黑体" panose="02010600030101010101" pitchFamily="2" charset="-122"/>
              <a:cs typeface="黑体" panose="02010600030101010101" pitchFamily="2" charset="-122"/>
            </a:endParaRPr>
          </a:p>
        </p:txBody>
      </p:sp>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62330" y="213360"/>
            <a:ext cx="1143000" cy="5871845"/>
          </a:xfrm>
        </p:spPr>
        <p:txBody>
          <a:bodyPr/>
          <a:lstStyle/>
          <a:p>
            <a:r>
              <a:rPr lang="zh-CN" altLang="en-US" dirty="0">
                <a:sym typeface="+mn-ea"/>
              </a:rPr>
              <a:t>八、做好法治政府建设的几项重要工作（五）</a:t>
            </a:r>
            <a:endParaRPr lang="zh-CN" altLang="en-US"/>
          </a:p>
        </p:txBody>
      </p:sp>
      <p:sp>
        <p:nvSpPr>
          <p:cNvPr id="3" name="内容占位符 2"/>
          <p:cNvSpPr>
            <a:spLocks noGrp="1"/>
          </p:cNvSpPr>
          <p:nvPr>
            <p:ph idx="1"/>
          </p:nvPr>
        </p:nvSpPr>
        <p:spPr>
          <a:xfrm>
            <a:off x="2438400" y="38100"/>
            <a:ext cx="6642100" cy="6656070"/>
          </a:xfrm>
        </p:spPr>
        <p:txBody>
          <a:bodyPr/>
          <a:lstStyle/>
          <a:p>
            <a:pPr lvl="0"/>
            <a:endParaRPr lang="zh-CN" altLang="en-US" sz="2000" dirty="0">
              <a:latin typeface="黑体" panose="02010600030101010101" pitchFamily="2" charset="-122"/>
              <a:ea typeface="黑体" panose="02010600030101010101" pitchFamily="2" charset="-122"/>
            </a:endParaRPr>
          </a:p>
          <a:p>
            <a:pPr lvl="0"/>
            <a:endParaRPr lang="zh-CN" altLang="en-US" sz="2000" dirty="0">
              <a:latin typeface="黑体" panose="02010600030101010101" pitchFamily="2" charset="-122"/>
              <a:ea typeface="黑体" panose="02010600030101010101" pitchFamily="2" charset="-122"/>
            </a:endParaRPr>
          </a:p>
          <a:p>
            <a:pPr lvl="0"/>
            <a:r>
              <a:rPr lang="zh-CN" altLang="en-US" sz="2400" dirty="0">
                <a:latin typeface="黑体" panose="02010600030101010101" pitchFamily="2" charset="-122"/>
                <a:ea typeface="黑体" panose="02010600030101010101" pitchFamily="2" charset="-122"/>
              </a:rPr>
              <a:t>（四）加强行政规范性文件的制定和监督管理</a:t>
            </a:r>
            <a:endParaRPr lang="zh-CN" altLang="en-US" sz="2000" dirty="0">
              <a:latin typeface="黑体" panose="02010600030101010101" pitchFamily="2" charset="-122"/>
              <a:ea typeface="黑体" panose="02010600030101010101" pitchFamily="2" charset="-122"/>
            </a:endParaRPr>
          </a:p>
          <a:p>
            <a:pPr lvl="0"/>
            <a:endParaRPr lang="zh-CN" altLang="en-US" sz="2000" dirty="0">
              <a:latin typeface="黑体" panose="02010600030101010101" pitchFamily="2" charset="-122"/>
              <a:ea typeface="黑体" panose="02010600030101010101" pitchFamily="2" charset="-122"/>
            </a:endParaRPr>
          </a:p>
          <a:p>
            <a:pPr lvl="0"/>
            <a:r>
              <a:rPr lang="zh-CN" altLang="en-US" sz="2000" dirty="0">
                <a:latin typeface="黑体" panose="02010600030101010101" pitchFamily="2" charset="-122"/>
                <a:ea typeface="黑体" panose="02010600030101010101" pitchFamily="2" charset="-122"/>
              </a:rPr>
              <a:t>    制发行政规范性文件是行政机关依法履行职能的重要方式，直接关系群众切身利益。近年来，各地各部门不断加强行政规范性文件制定和监督管理工作，取得了一定成效，但乱发文、发出</a:t>
            </a:r>
            <a:r>
              <a:rPr lang="en-US" altLang="zh-CN" sz="2000" dirty="0">
                <a:latin typeface="黑体" panose="02010600030101010101" pitchFamily="2" charset="-122"/>
                <a:ea typeface="黑体" panose="02010600030101010101" pitchFamily="2" charset="-122"/>
              </a:rPr>
              <a:t>“</a:t>
            </a:r>
            <a:r>
              <a:rPr lang="zh-CN" altLang="en-US" sz="2000" dirty="0">
                <a:latin typeface="黑体" panose="02010600030101010101" pitchFamily="2" charset="-122"/>
                <a:ea typeface="黑体" panose="02010600030101010101" pitchFamily="2" charset="-122"/>
              </a:rPr>
              <a:t>奇葩</a:t>
            </a:r>
            <a:r>
              <a:rPr lang="en-US" altLang="zh-CN" sz="2000" dirty="0">
                <a:latin typeface="黑体" panose="02010600030101010101" pitchFamily="2" charset="-122"/>
                <a:ea typeface="黑体" panose="02010600030101010101" pitchFamily="2" charset="-122"/>
              </a:rPr>
              <a:t>”</a:t>
            </a:r>
            <a:r>
              <a:rPr lang="zh-CN" altLang="en-US" sz="2000" dirty="0">
                <a:latin typeface="黑体" panose="02010600030101010101" pitchFamily="2" charset="-122"/>
                <a:ea typeface="黑体" panose="02010600030101010101" pitchFamily="2" charset="-122"/>
              </a:rPr>
              <a:t>文件的现象还不同程度存在，侵犯了公民、法人和其他组织的合法权益，损害了政府公信力。完善规范性文件制定程序，全面推行规范性文件合法性审核制度，是推进依法行政、建设法治政府的必然要求，有利于维护国家法制统一、政令统一，有利于从源头上防止违法文件出台、促进行政机关严格规范公正文明执法。要将规范性文件制发和管理、规范性文件合法性审核机制建设情况纳入法治政府建设督察内容，纳入法治政府建设考评指标体系。</a:t>
            </a:r>
            <a:endParaRPr lang="zh-CN" altLang="en-US" sz="2000" dirty="0">
              <a:latin typeface="黑体" panose="02010600030101010101" pitchFamily="2" charset="-122"/>
              <a:ea typeface="黑体" panose="02010600030101010101" pitchFamily="2" charset="-122"/>
            </a:endParaRPr>
          </a:p>
          <a:p>
            <a:pPr lvl="0"/>
            <a:endParaRPr lang="zh-CN" altLang="en-US" sz="2000" dirty="0">
              <a:latin typeface="黑体" panose="02010600030101010101" pitchFamily="2" charset="-122"/>
              <a:ea typeface="黑体" panose="02010600030101010101" pitchFamily="2" charset="-122"/>
            </a:endParaRPr>
          </a:p>
        </p:txBody>
      </p:sp>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ym typeface="+mn-ea"/>
              </a:rPr>
              <a:t>八、做好法治政府建设的几项重要工作（六）</a:t>
            </a:r>
            <a:br>
              <a:rPr lang="zh-CN" altLang="en-US" dirty="0"/>
            </a:br>
            <a:endParaRPr lang="zh-CN" altLang="en-US"/>
          </a:p>
        </p:txBody>
      </p:sp>
      <p:sp>
        <p:nvSpPr>
          <p:cNvPr id="3" name="内容占位符 2"/>
          <p:cNvSpPr>
            <a:spLocks noGrp="1"/>
          </p:cNvSpPr>
          <p:nvPr>
            <p:ph idx="1"/>
          </p:nvPr>
        </p:nvSpPr>
        <p:spPr/>
        <p:txBody>
          <a:bodyPr/>
          <a:lstStyle/>
          <a:p>
            <a:pPr marL="0" indent="0">
              <a:lnSpc>
                <a:spcPts val="3480"/>
              </a:lnSpc>
              <a:spcBef>
                <a:spcPts val="0"/>
              </a:spcBef>
              <a:buNone/>
            </a:pPr>
            <a:r>
              <a:rPr lang="en-US" altLang="zh-CN" sz="2400">
                <a:latin typeface="黑体" panose="02010600030101010101" pitchFamily="2" charset="-122"/>
                <a:ea typeface="黑体" panose="02010600030101010101" pitchFamily="2" charset="-122"/>
                <a:cs typeface="黑体" panose="02010600030101010101" pitchFamily="2" charset="-122"/>
              </a:rPr>
              <a:t> </a:t>
            </a:r>
            <a:endParaRPr lang="en-US" altLang="zh-CN" sz="2400">
              <a:latin typeface="黑体" panose="02010600030101010101" pitchFamily="2" charset="-122"/>
              <a:ea typeface="黑体" panose="02010600030101010101" pitchFamily="2" charset="-122"/>
              <a:cs typeface="黑体" panose="02010600030101010101" pitchFamily="2" charset="-122"/>
            </a:endParaRPr>
          </a:p>
          <a:p>
            <a:pPr marL="0" indent="0">
              <a:lnSpc>
                <a:spcPts val="3480"/>
              </a:lnSpc>
              <a:spcBef>
                <a:spcPts val="0"/>
              </a:spcBef>
              <a:buNone/>
            </a:pPr>
            <a:r>
              <a:rPr lang="zh-CN" altLang="en-US" sz="2800">
                <a:latin typeface="黑体" panose="02010600030101010101" pitchFamily="2" charset="-122"/>
                <a:ea typeface="黑体" panose="02010600030101010101" pitchFamily="2" charset="-122"/>
                <a:cs typeface="黑体" panose="02010600030101010101" pitchFamily="2" charset="-122"/>
              </a:rPr>
              <a:t>（五）做好今年的法治督察工作</a:t>
            </a:r>
            <a:endParaRPr lang="zh-CN" altLang="en-US" sz="2800">
              <a:latin typeface="黑体" panose="02010600030101010101" pitchFamily="2" charset="-122"/>
              <a:ea typeface="黑体" panose="02010600030101010101" pitchFamily="2" charset="-122"/>
              <a:cs typeface="黑体" panose="02010600030101010101" pitchFamily="2" charset="-122"/>
            </a:endParaRPr>
          </a:p>
          <a:p>
            <a:pPr marL="0" indent="0">
              <a:lnSpc>
                <a:spcPts val="3480"/>
              </a:lnSpc>
              <a:spcBef>
                <a:spcPts val="0"/>
              </a:spcBef>
              <a:buNone/>
            </a:pPr>
            <a:endParaRPr lang="zh-CN" altLang="en-US" sz="2800">
              <a:latin typeface="黑体" panose="02010600030101010101" pitchFamily="2" charset="-122"/>
              <a:ea typeface="黑体" panose="02010600030101010101" pitchFamily="2" charset="-122"/>
              <a:cs typeface="黑体" panose="02010600030101010101" pitchFamily="2" charset="-122"/>
            </a:endParaRPr>
          </a:p>
          <a:p>
            <a:pPr marL="0" indent="0">
              <a:lnSpc>
                <a:spcPts val="3480"/>
              </a:lnSpc>
              <a:spcBef>
                <a:spcPts val="0"/>
              </a:spcBef>
              <a:buNone/>
            </a:pPr>
            <a:r>
              <a:rPr lang="zh-CN" altLang="en-US" sz="2400">
                <a:latin typeface="黑体" panose="02010600030101010101" pitchFamily="2" charset="-122"/>
                <a:ea typeface="黑体" panose="02010600030101010101" pitchFamily="2" charset="-122"/>
                <a:cs typeface="黑体" panose="02010600030101010101" pitchFamily="2" charset="-122"/>
              </a:rPr>
              <a:t>   </a:t>
            </a:r>
            <a:r>
              <a:rPr lang="en-US" altLang="zh-CN" sz="2400">
                <a:latin typeface="黑体" panose="02010600030101010101" pitchFamily="2" charset="-122"/>
                <a:ea typeface="黑体" panose="02010600030101010101" pitchFamily="2" charset="-122"/>
                <a:cs typeface="黑体" panose="02010600030101010101" pitchFamily="2" charset="-122"/>
              </a:rPr>
              <a:t>1</a:t>
            </a:r>
            <a:r>
              <a:rPr lang="zh-CN" altLang="en-US" sz="2400">
                <a:latin typeface="黑体" panose="02010600030101010101" pitchFamily="2" charset="-122"/>
                <a:ea typeface="黑体" panose="02010600030101010101" pitchFamily="2" charset="-122"/>
                <a:cs typeface="黑体" panose="02010600030101010101" pitchFamily="2" charset="-122"/>
              </a:rPr>
              <a:t>、法治政府建设的综合性督察</a:t>
            </a:r>
            <a:endParaRPr lang="zh-CN" altLang="en-US" sz="2400">
              <a:latin typeface="黑体" panose="02010600030101010101" pitchFamily="2" charset="-122"/>
              <a:ea typeface="黑体" panose="02010600030101010101" pitchFamily="2" charset="-122"/>
              <a:cs typeface="黑体" panose="02010600030101010101" pitchFamily="2" charset="-122"/>
            </a:endParaRPr>
          </a:p>
          <a:p>
            <a:pPr marL="0" indent="0">
              <a:lnSpc>
                <a:spcPts val="3480"/>
              </a:lnSpc>
              <a:spcBef>
                <a:spcPts val="0"/>
              </a:spcBef>
              <a:buNone/>
            </a:pPr>
            <a:endParaRPr lang="zh-CN" altLang="en-US" sz="2400">
              <a:latin typeface="黑体" panose="02010600030101010101" pitchFamily="2" charset="-122"/>
              <a:ea typeface="黑体" panose="02010600030101010101" pitchFamily="2" charset="-122"/>
              <a:cs typeface="黑体" panose="02010600030101010101" pitchFamily="2" charset="-122"/>
            </a:endParaRPr>
          </a:p>
          <a:p>
            <a:pPr marL="0" indent="0">
              <a:lnSpc>
                <a:spcPts val="3480"/>
              </a:lnSpc>
              <a:spcBef>
                <a:spcPts val="0"/>
              </a:spcBef>
              <a:buNone/>
            </a:pPr>
            <a:r>
              <a:rPr lang="zh-CN" altLang="en-US" sz="2400">
                <a:latin typeface="黑体" panose="02010600030101010101" pitchFamily="2" charset="-122"/>
                <a:ea typeface="黑体" panose="02010600030101010101" pitchFamily="2" charset="-122"/>
                <a:cs typeface="黑体" panose="02010600030101010101" pitchFamily="2" charset="-122"/>
              </a:rPr>
              <a:t>   </a:t>
            </a:r>
            <a:r>
              <a:rPr lang="en-US" altLang="zh-CN" sz="2400">
                <a:latin typeface="黑体" panose="02010600030101010101" pitchFamily="2" charset="-122"/>
                <a:ea typeface="黑体" panose="02010600030101010101" pitchFamily="2" charset="-122"/>
                <a:cs typeface="黑体" panose="02010600030101010101" pitchFamily="2" charset="-122"/>
              </a:rPr>
              <a:t>2</a:t>
            </a:r>
            <a:r>
              <a:rPr lang="zh-CN" altLang="en-US" sz="2400">
                <a:latin typeface="黑体" panose="02010600030101010101" pitchFamily="2" charset="-122"/>
                <a:ea typeface="黑体" panose="02010600030101010101" pitchFamily="2" charset="-122"/>
                <a:cs typeface="黑体" panose="02010600030101010101" pitchFamily="2" charset="-122"/>
              </a:rPr>
              <a:t>、食品药品监管执法司法专项督察</a:t>
            </a:r>
            <a:endParaRPr lang="zh-CN" altLang="en-US" sz="2400">
              <a:latin typeface="黑体" panose="02010600030101010101" pitchFamily="2" charset="-122"/>
              <a:ea typeface="黑体" panose="02010600030101010101" pitchFamily="2" charset="-122"/>
              <a:cs typeface="黑体" panose="02010600030101010101" pitchFamily="2" charset="-122"/>
            </a:endParaRPr>
          </a:p>
          <a:p>
            <a:pPr marL="0" indent="0">
              <a:lnSpc>
                <a:spcPts val="3480"/>
              </a:lnSpc>
              <a:spcBef>
                <a:spcPts val="0"/>
              </a:spcBef>
              <a:buNone/>
            </a:pPr>
            <a:endParaRPr lang="zh-CN" altLang="en-US" sz="2400">
              <a:latin typeface="黑体" panose="02010600030101010101" pitchFamily="2" charset="-122"/>
              <a:ea typeface="黑体" panose="02010600030101010101" pitchFamily="2" charset="-122"/>
              <a:cs typeface="黑体" panose="02010600030101010101" pitchFamily="2" charset="-122"/>
            </a:endParaRPr>
          </a:p>
          <a:p>
            <a:pPr marL="0" indent="0">
              <a:lnSpc>
                <a:spcPts val="3480"/>
              </a:lnSpc>
              <a:spcBef>
                <a:spcPts val="0"/>
              </a:spcBef>
              <a:buNone/>
            </a:pPr>
            <a:r>
              <a:rPr lang="zh-CN" altLang="en-US" sz="2400">
                <a:latin typeface="黑体" panose="02010600030101010101" pitchFamily="2" charset="-122"/>
                <a:ea typeface="黑体" panose="02010600030101010101" pitchFamily="2" charset="-122"/>
                <a:cs typeface="黑体" panose="02010600030101010101" pitchFamily="2" charset="-122"/>
              </a:rPr>
              <a:t>   </a:t>
            </a:r>
            <a:r>
              <a:rPr lang="en-US" altLang="zh-CN" sz="2400">
                <a:latin typeface="黑体" panose="02010600030101010101" pitchFamily="2" charset="-122"/>
                <a:ea typeface="黑体" panose="02010600030101010101" pitchFamily="2" charset="-122"/>
                <a:cs typeface="黑体" panose="02010600030101010101" pitchFamily="2" charset="-122"/>
              </a:rPr>
              <a:t>3</a:t>
            </a:r>
            <a:r>
              <a:rPr lang="zh-CN" altLang="en-US" sz="2400">
                <a:latin typeface="黑体" panose="02010600030101010101" pitchFamily="2" charset="-122"/>
                <a:ea typeface="黑体" panose="02010600030101010101" pitchFamily="2" charset="-122"/>
                <a:cs typeface="黑体" panose="02010600030101010101" pitchFamily="2" charset="-122"/>
              </a:rPr>
              <a:t>、保护民营企业发展执法司法专项督察</a:t>
            </a:r>
            <a:endParaRPr lang="zh-CN" altLang="en-US" sz="2400">
              <a:latin typeface="黑体" panose="02010600030101010101" pitchFamily="2" charset="-122"/>
              <a:ea typeface="黑体" panose="02010600030101010101" pitchFamily="2" charset="-122"/>
              <a:cs typeface="黑体" panose="02010600030101010101" pitchFamily="2" charset="-122"/>
            </a:endParaRPr>
          </a:p>
          <a:p>
            <a:pPr marL="0" indent="0">
              <a:lnSpc>
                <a:spcPts val="3480"/>
              </a:lnSpc>
              <a:spcBef>
                <a:spcPts val="0"/>
              </a:spcBef>
              <a:buNone/>
            </a:pPr>
            <a:endParaRPr lang="zh-CN" altLang="en-US" sz="2400">
              <a:latin typeface="黑体" panose="02010600030101010101" pitchFamily="2" charset="-122"/>
              <a:ea typeface="黑体" panose="02010600030101010101" pitchFamily="2" charset="-122"/>
              <a:cs typeface="黑体" panose="02010600030101010101" pitchFamily="2" charset="-122"/>
            </a:endParaRPr>
          </a:p>
          <a:p>
            <a:pPr marL="0" indent="0">
              <a:lnSpc>
                <a:spcPts val="3480"/>
              </a:lnSpc>
              <a:spcBef>
                <a:spcPts val="0"/>
              </a:spcBef>
              <a:buNone/>
            </a:pPr>
            <a:r>
              <a:rPr lang="zh-CN" altLang="en-US" sz="2400">
                <a:latin typeface="黑体" panose="02010600030101010101" pitchFamily="2" charset="-122"/>
                <a:ea typeface="黑体" panose="02010600030101010101" pitchFamily="2" charset="-122"/>
                <a:cs typeface="黑体" panose="02010600030101010101" pitchFamily="2" charset="-122"/>
              </a:rPr>
              <a:t>   </a:t>
            </a:r>
            <a:r>
              <a:rPr lang="en-US" altLang="zh-CN" sz="2400">
                <a:latin typeface="黑体" panose="02010600030101010101" pitchFamily="2" charset="-122"/>
                <a:ea typeface="黑体" panose="02010600030101010101" pitchFamily="2" charset="-122"/>
                <a:cs typeface="黑体" panose="02010600030101010101" pitchFamily="2" charset="-122"/>
              </a:rPr>
              <a:t>4</a:t>
            </a:r>
            <a:r>
              <a:rPr lang="zh-CN" altLang="en-US" sz="2400">
                <a:latin typeface="黑体" panose="02010600030101010101" pitchFamily="2" charset="-122"/>
                <a:ea typeface="黑体" panose="02010600030101010101" pitchFamily="2" charset="-122"/>
                <a:cs typeface="黑体" panose="02010600030101010101" pitchFamily="2" charset="-122"/>
              </a:rPr>
              <a:t>、各地结合实际部署开展的督察</a:t>
            </a:r>
            <a:endParaRPr lang="zh-CN" altLang="en-US" sz="2400">
              <a:latin typeface="黑体" panose="02010600030101010101" pitchFamily="2" charset="-122"/>
              <a:ea typeface="黑体" panose="02010600030101010101" pitchFamily="2" charset="-122"/>
              <a:cs typeface="黑体" panose="02010600030101010101" pitchFamily="2" charset="-122"/>
            </a:endParaRPr>
          </a:p>
        </p:txBody>
      </p:sp>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标题 48129"/>
          <p:cNvSpPr>
            <a:spLocks noGrp="1"/>
          </p:cNvSpPr>
          <p:nvPr>
            <p:ph type="title"/>
          </p:nvPr>
        </p:nvSpPr>
        <p:spPr/>
        <p:txBody>
          <a:bodyPr vert="eaVert" anchor="ctr"/>
          <a:lstStyle/>
          <a:p>
            <a:r>
              <a:rPr lang="zh-CN" altLang="en-US">
                <a:latin typeface="Arial Narrow" panose="020B0606020202030204" pitchFamily="2" charset="0"/>
              </a:rPr>
              <a:t>完</a:t>
            </a:r>
            <a:endParaRPr lang="zh-CN" altLang="en-US">
              <a:latin typeface="Arial Narrow" panose="020B0606020202030204" pitchFamily="2" charset="0"/>
            </a:endParaRPr>
          </a:p>
        </p:txBody>
      </p:sp>
      <p:sp>
        <p:nvSpPr>
          <p:cNvPr id="48131" name="文本占位符 48130"/>
          <p:cNvSpPr>
            <a:spLocks noGrp="1"/>
          </p:cNvSpPr>
          <p:nvPr>
            <p:ph type="body" idx="1"/>
          </p:nvPr>
        </p:nvSpPr>
        <p:spPr/>
        <p:txBody>
          <a:bodyPr/>
          <a:lstStyle/>
          <a:p>
            <a:pPr lvl="1"/>
            <a:endParaRPr lang="zh-CN" altLang="en-US" dirty="0"/>
          </a:p>
          <a:p>
            <a:pPr lvl="1"/>
            <a:endParaRPr lang="zh-CN" altLang="en-US" dirty="0"/>
          </a:p>
          <a:p>
            <a:pPr lvl="1"/>
            <a:r>
              <a:rPr lang="zh-CN" altLang="en-US" sz="3600" dirty="0">
                <a:latin typeface="黑体" panose="02010600030101010101" pitchFamily="2" charset="-122"/>
                <a:ea typeface="黑体" panose="02010600030101010101" pitchFamily="2" charset="-122"/>
              </a:rPr>
              <a:t>    </a:t>
            </a:r>
            <a:endParaRPr lang="zh-CN" altLang="en-US" sz="3600" dirty="0">
              <a:latin typeface="黑体" panose="02010600030101010101" pitchFamily="2" charset="-122"/>
              <a:ea typeface="黑体" panose="02010600030101010101" pitchFamily="2" charset="-122"/>
            </a:endParaRPr>
          </a:p>
          <a:p>
            <a:pPr lvl="1"/>
            <a:endParaRPr lang="zh-CN" altLang="en-US" dirty="0"/>
          </a:p>
          <a:p>
            <a:pPr lvl="1"/>
            <a:r>
              <a:rPr lang="zh-CN" altLang="en-US" sz="4000" dirty="0">
                <a:latin typeface="Arial Narrow" panose="020B0606020202030204" pitchFamily="2" charset="0"/>
                <a:ea typeface="隶书" panose="02010509060101010101" pitchFamily="1" charset="-122"/>
              </a:rPr>
              <a:t>          </a:t>
            </a:r>
            <a:r>
              <a:rPr lang="zh-CN" altLang="en-US" sz="4000" dirty="0">
                <a:latin typeface="Arial Narrow" panose="020B0606020202030204" pitchFamily="2" charset="0"/>
                <a:ea typeface="黑体" panose="02010600030101010101" pitchFamily="2" charset="-122"/>
              </a:rPr>
              <a:t>谢谢大家！</a:t>
            </a:r>
            <a:endParaRPr lang="en-US" altLang="x-none" sz="4000" dirty="0">
              <a:latin typeface="Arial Narrow" panose="020B0606020202030204" pitchFamily="2" charset="0"/>
              <a:ea typeface="黑体" panose="02010600030101010101" pitchFamily="2" charset="-122"/>
            </a:endParaRPr>
          </a:p>
          <a:p>
            <a:pPr lvl="1"/>
            <a:r>
              <a:rPr lang="zh-CN" altLang="en-US" sz="3200" dirty="0">
                <a:latin typeface="Arial Narrow" panose="020B0606020202030204" pitchFamily="2" charset="0"/>
                <a:ea typeface="隶书" panose="02010509060101010101" pitchFamily="1" charset="-122"/>
              </a:rPr>
              <a:t>  </a:t>
            </a:r>
            <a:endParaRPr lang="zh-CN" altLang="en-US" dirty="0"/>
          </a:p>
          <a:p>
            <a:endParaRPr lang="zh-CN" altLang="en-US" dirty="0"/>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62330" y="205740"/>
            <a:ext cx="1143000" cy="5879465"/>
          </a:xfrm>
        </p:spPr>
        <p:txBody>
          <a:bodyPr/>
          <a:lstStyle/>
          <a:p>
            <a:r>
              <a:rPr lang="zh-CN" altLang="en-US"/>
              <a:t>一、法治是治国理政</a:t>
            </a:r>
            <a:br>
              <a:rPr lang="zh-CN" altLang="en-US"/>
            </a:br>
            <a:r>
              <a:rPr lang="zh-CN" altLang="en-US"/>
              <a:t>的基本方式</a:t>
            </a:r>
            <a:endParaRPr lang="zh-CN" altLang="en-US"/>
          </a:p>
        </p:txBody>
      </p:sp>
      <p:sp>
        <p:nvSpPr>
          <p:cNvPr id="3" name="内容占位符 2"/>
          <p:cNvSpPr>
            <a:spLocks noGrp="1"/>
          </p:cNvSpPr>
          <p:nvPr>
            <p:ph idx="1"/>
          </p:nvPr>
        </p:nvSpPr>
        <p:spPr>
          <a:xfrm>
            <a:off x="2259965" y="-74295"/>
            <a:ext cx="6776085" cy="6774815"/>
          </a:xfrm>
        </p:spPr>
        <p:txBody>
          <a:bodyPr/>
          <a:lstStyle/>
          <a:p>
            <a:pPr marL="0" indent="0">
              <a:buNone/>
            </a:pPr>
            <a:endParaRPr lang="zh-CN" altLang="en-US" sz="2800"/>
          </a:p>
          <a:p>
            <a:pPr marL="0" indent="0">
              <a:buNone/>
            </a:pPr>
            <a:r>
              <a:rPr lang="zh-CN" altLang="en-US" sz="2800"/>
              <a:t>      </a:t>
            </a:r>
            <a:endParaRPr lang="zh-CN" altLang="en-US" sz="2800"/>
          </a:p>
          <a:p>
            <a:pPr marL="0" indent="0">
              <a:buNone/>
            </a:pPr>
            <a:r>
              <a:rPr lang="zh-CN" altLang="en-US" sz="2400"/>
              <a:t>        全面推进依法治国，是党的十八大以来以习近平总书记为核心的党中央，深刻总结我国社会主义法治建设成功经验和深刻教训所作出的重大抉择。习总书记在福建任职期间高度重视法治，在全国率先推动生态文明法治建设、开展聘请法律顾问、政务公开、机关效能建设等工作，为福建的法治建设奠定了良好基础。到了浙江，提出了</a:t>
            </a:r>
            <a:r>
              <a:rPr lang="en-US" altLang="zh-CN" sz="2400"/>
              <a:t>“</a:t>
            </a:r>
            <a:r>
              <a:rPr lang="zh-CN" altLang="en-US" sz="2400"/>
              <a:t>法治浙江</a:t>
            </a:r>
            <a:r>
              <a:rPr lang="en-US" altLang="zh-CN" sz="2400"/>
              <a:t>”</a:t>
            </a:r>
            <a:r>
              <a:rPr lang="zh-CN" altLang="en-US" sz="2400"/>
              <a:t>。到了中央，提出了法治是治国理政的基本方式，法治是最好的营商环境。</a:t>
            </a:r>
            <a:endParaRPr lang="zh-CN" altLang="en-US" sz="2400"/>
          </a:p>
          <a:p>
            <a:pPr marL="0" indent="0">
              <a:buNone/>
            </a:pPr>
            <a:r>
              <a:rPr lang="zh-CN" altLang="en-US" sz="2400"/>
              <a:t>        习近平总书记郑重告诫全党，我们党面对的改革发展稳定的任务前所未有、矛盾风险之多前所未有，依法治国在党和国家工作全局中的地位更加突出、作用更加重大，要更加重视法治固根本、稳预期、利长远的作用。</a:t>
            </a:r>
            <a:endParaRPr lang="zh-CN" altLang="en-US" sz="2400"/>
          </a:p>
        </p:txBody>
      </p:sp>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二、深入推进依法行政</a:t>
            </a:r>
            <a:br>
              <a:rPr lang="zh-CN" altLang="en-US"/>
            </a:br>
            <a:r>
              <a:rPr lang="zh-CN" altLang="en-US"/>
              <a:t>加快建设法治政府（一）</a:t>
            </a:r>
            <a:endParaRPr lang="zh-CN" altLang="en-US"/>
          </a:p>
        </p:txBody>
      </p:sp>
      <p:sp>
        <p:nvSpPr>
          <p:cNvPr id="3" name="内容占位符 2"/>
          <p:cNvSpPr>
            <a:spLocks noGrp="1"/>
          </p:cNvSpPr>
          <p:nvPr>
            <p:ph idx="1"/>
          </p:nvPr>
        </p:nvSpPr>
        <p:spPr>
          <a:xfrm>
            <a:off x="2240280" y="184150"/>
            <a:ext cx="6926580" cy="6204585"/>
          </a:xfrm>
        </p:spPr>
        <p:txBody>
          <a:bodyPr/>
          <a:lstStyle/>
          <a:p>
            <a:pPr lvl="0"/>
            <a:r>
              <a:rPr lang="zh-CN" altLang="en-US" sz="2800">
                <a:sym typeface="+mn-ea"/>
              </a:rPr>
              <a:t>全面推进依法治国是关系我们党执政兴国、关系人民幸福安康、关系党和国家长治久安的重大战略问题，是完善和发展中国特色社会主义制度、推进国家治理体系和治理能力现代化的重要方面。</a:t>
            </a:r>
            <a:endParaRPr lang="zh-CN" altLang="en-US" sz="2800">
              <a:sym typeface="+mn-ea"/>
            </a:endParaRPr>
          </a:p>
          <a:p>
            <a:pPr lvl="0"/>
            <a:r>
              <a:rPr lang="zh-CN" altLang="en-US" sz="2800">
                <a:sym typeface="+mn-ea"/>
              </a:rPr>
              <a:t>法治政府建设是全面推进依法治国的重要内容。全面推进依法治国的重点和难点，在于保证法律严格实施。</a:t>
            </a:r>
            <a:endParaRPr lang="zh-CN" altLang="en-US" sz="2800">
              <a:sym typeface="+mn-ea"/>
            </a:endParaRPr>
          </a:p>
          <a:p>
            <a:pPr lvl="0"/>
            <a:r>
              <a:rPr lang="zh-CN" altLang="en-US" sz="2800">
                <a:sym typeface="+mn-ea"/>
              </a:rPr>
              <a:t>在我国，政府是保证法律实施的重要主体，实践当中，大约</a:t>
            </a:r>
            <a:r>
              <a:rPr lang="en-US" altLang="zh-CN" sz="2800">
                <a:sym typeface="+mn-ea"/>
              </a:rPr>
              <a:t>80%</a:t>
            </a:r>
            <a:r>
              <a:rPr lang="zh-CN" altLang="en-US" sz="2800">
                <a:sym typeface="+mn-ea"/>
              </a:rPr>
              <a:t>的法律、</a:t>
            </a:r>
            <a:r>
              <a:rPr lang="en-US" altLang="zh-CN" sz="2800">
                <a:sym typeface="+mn-ea"/>
              </a:rPr>
              <a:t>90%</a:t>
            </a:r>
            <a:r>
              <a:rPr lang="zh-CN" altLang="en-US" sz="2800">
                <a:sym typeface="+mn-ea"/>
              </a:rPr>
              <a:t>的地方性法规和几乎所有的行政法规和规章都是由行政机关负责执行的。这就要求，各级政府及其部门必须坚持在党的领导下，在法治轨道上开展工作。</a:t>
            </a:r>
            <a:endParaRPr lang="zh-CN" altLang="en-US" sz="2800">
              <a:sym typeface="+mn-ea"/>
            </a:endParaRPr>
          </a:p>
          <a:p>
            <a:pPr lvl="0"/>
            <a:r>
              <a:rPr lang="zh-CN" altLang="en-US" sz="2800">
                <a:sym typeface="+mn-ea"/>
              </a:rPr>
              <a:t>    </a:t>
            </a:r>
            <a:r>
              <a:rPr lang="zh-CN" altLang="en-US" sz="2800" dirty="0">
                <a:latin typeface="黑体" panose="02010600030101010101" pitchFamily="2" charset="-122"/>
                <a:ea typeface="黑体" panose="02010600030101010101" pitchFamily="2" charset="-122"/>
                <a:sym typeface="+mn-ea"/>
              </a:rPr>
              <a:t>依法行政是原则，法治政府是目标。</a:t>
            </a:r>
            <a:endParaRPr lang="zh-CN" altLang="en-US" sz="2800" dirty="0">
              <a:latin typeface="黑体" panose="02010600030101010101" pitchFamily="2" charset="-122"/>
              <a:ea typeface="黑体" panose="02010600030101010101" pitchFamily="2" charset="-122"/>
              <a:sym typeface="+mn-ea"/>
            </a:endParaRPr>
          </a:p>
          <a:p>
            <a:pPr lvl="0"/>
            <a:r>
              <a:rPr lang="zh-CN" altLang="en-US" sz="2800">
                <a:sym typeface="+mn-ea"/>
              </a:rPr>
              <a:t>    </a:t>
            </a:r>
            <a:endParaRPr lang="zh-CN" altLang="en-US" sz="2800"/>
          </a:p>
          <a:p>
            <a:pPr lvl="0"/>
            <a:endParaRPr lang="zh-CN" altLang="en-US" sz="2800" dirty="0">
              <a:latin typeface="黑体" panose="02010600030101010101" pitchFamily="2" charset="-122"/>
              <a:ea typeface="黑体" panose="02010600030101010101" pitchFamily="2" charset="-122"/>
            </a:endParaRPr>
          </a:p>
          <a:p>
            <a:pPr lvl="0"/>
            <a:endParaRPr lang="zh-CN" altLang="en-US" sz="2800" dirty="0">
              <a:latin typeface="黑体" panose="02010600030101010101" pitchFamily="2" charset="-122"/>
              <a:ea typeface="黑体" panose="02010600030101010101" pitchFamily="2" charset="-122"/>
            </a:endParaRPr>
          </a:p>
          <a:p>
            <a:pPr lvl="0"/>
            <a:endParaRPr lang="zh-CN" altLang="en-US" sz="2800" dirty="0">
              <a:latin typeface="黑体" panose="02010600030101010101" pitchFamily="2" charset="-122"/>
              <a:ea typeface="黑体" panose="02010600030101010101" pitchFamily="2" charset="-122"/>
            </a:endParaRPr>
          </a:p>
        </p:txBody>
      </p:sp>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62330" y="-17145"/>
            <a:ext cx="1143000" cy="6628765"/>
          </a:xfrm>
        </p:spPr>
        <p:txBody>
          <a:bodyPr/>
          <a:lstStyle/>
          <a:p>
            <a:r>
              <a:rPr lang="zh-CN" altLang="en-US" sz="3600"/>
              <a:t>二、深入推进依法行政</a:t>
            </a:r>
            <a:br>
              <a:rPr lang="zh-CN" altLang="en-US" sz="3600"/>
            </a:br>
            <a:r>
              <a:rPr lang="zh-CN" altLang="en-US" sz="3600"/>
              <a:t>加快建设法治政府（二）</a:t>
            </a:r>
            <a:endParaRPr lang="zh-CN" altLang="en-US" sz="3600"/>
          </a:p>
        </p:txBody>
      </p:sp>
      <p:sp>
        <p:nvSpPr>
          <p:cNvPr id="3" name="内容占位符 2"/>
          <p:cNvSpPr>
            <a:spLocks noGrp="1"/>
          </p:cNvSpPr>
          <p:nvPr>
            <p:ph idx="1"/>
          </p:nvPr>
        </p:nvSpPr>
        <p:spPr>
          <a:xfrm>
            <a:off x="2287270" y="72390"/>
            <a:ext cx="6746875" cy="6638925"/>
          </a:xfrm>
        </p:spPr>
        <p:txBody>
          <a:bodyPr/>
          <a:lstStyle/>
          <a:p>
            <a:pPr lvl="0"/>
            <a:endParaRPr lang="en-US" altLang="zh-CN" sz="2000" dirty="0">
              <a:latin typeface="黑体" panose="02010600030101010101" pitchFamily="2" charset="-122"/>
              <a:ea typeface="黑体" panose="02010600030101010101" pitchFamily="2" charset="-122"/>
            </a:endParaRPr>
          </a:p>
          <a:p>
            <a:pPr lvl="0"/>
            <a:endParaRPr lang="en-US" altLang="zh-CN" sz="2000" dirty="0">
              <a:latin typeface="黑体" panose="02010600030101010101" pitchFamily="2" charset="-122"/>
              <a:ea typeface="黑体" panose="02010600030101010101" pitchFamily="2" charset="-122"/>
            </a:endParaRPr>
          </a:p>
          <a:p>
            <a:pPr lvl="0"/>
            <a:r>
              <a:rPr lang="en-US" altLang="zh-CN" dirty="0">
                <a:latin typeface="黑体" panose="02010600030101010101" pitchFamily="2" charset="-122"/>
                <a:ea typeface="黑体" panose="02010600030101010101" pitchFamily="2" charset="-122"/>
              </a:rPr>
              <a:t>——</a:t>
            </a:r>
            <a:r>
              <a:rPr lang="zh-CN" altLang="en-US" sz="2400" dirty="0">
                <a:latin typeface="黑体" panose="02010600030101010101" pitchFamily="2" charset="-122"/>
                <a:ea typeface="黑体" panose="02010600030101010101" pitchFamily="2" charset="-122"/>
                <a:sym typeface="+mn-ea"/>
              </a:rPr>
              <a:t> </a:t>
            </a:r>
            <a:r>
              <a:rPr lang="zh-CN" altLang="en-US" dirty="0">
                <a:latin typeface="黑体" panose="02010600030101010101" pitchFamily="2" charset="-122"/>
                <a:ea typeface="黑体" panose="02010600030101010101" pitchFamily="2" charset="-122"/>
                <a:sym typeface="+mn-ea"/>
              </a:rPr>
              <a:t>什么是法治政府？</a:t>
            </a:r>
            <a:endParaRPr lang="zh-CN" altLang="en-US" sz="2400" dirty="0">
              <a:latin typeface="黑体" panose="02010600030101010101" pitchFamily="2" charset="-122"/>
              <a:ea typeface="黑体" panose="02010600030101010101" pitchFamily="2" charset="-122"/>
              <a:sym typeface="+mn-ea"/>
            </a:endParaRPr>
          </a:p>
          <a:p>
            <a:pPr lvl="0"/>
            <a:endParaRPr lang="zh-CN" altLang="en-US" sz="2400" dirty="0">
              <a:latin typeface="黑体" panose="02010600030101010101" pitchFamily="2" charset="-122"/>
              <a:ea typeface="黑体" panose="02010600030101010101" pitchFamily="2" charset="-122"/>
              <a:sym typeface="+mn-ea"/>
            </a:endParaRPr>
          </a:p>
          <a:p>
            <a:pPr lvl="0"/>
            <a:r>
              <a:rPr lang="en-US" altLang="zh-CN" sz="2400" dirty="0">
                <a:latin typeface="黑体" panose="02010600030101010101" pitchFamily="2" charset="-122"/>
                <a:ea typeface="黑体" panose="02010600030101010101" pitchFamily="2" charset="-122"/>
                <a:sym typeface="+mn-ea"/>
              </a:rPr>
              <a:t>    1</a:t>
            </a:r>
            <a:r>
              <a:rPr lang="zh-CN" altLang="en-US" sz="2400" dirty="0">
                <a:latin typeface="黑体" panose="02010600030101010101" pitchFamily="2" charset="-122"/>
                <a:ea typeface="黑体" panose="02010600030101010101" pitchFamily="2" charset="-122"/>
                <a:sym typeface="+mn-ea"/>
              </a:rPr>
              <a:t>、职能科学 </a:t>
            </a:r>
            <a:endParaRPr lang="zh-CN" altLang="en-US" sz="2400" dirty="0">
              <a:latin typeface="黑体" panose="02010600030101010101" pitchFamily="2" charset="-122"/>
              <a:ea typeface="黑体" panose="02010600030101010101" pitchFamily="2" charset="-122"/>
              <a:sym typeface="+mn-ea"/>
            </a:endParaRPr>
          </a:p>
          <a:p>
            <a:pPr lvl="0"/>
            <a:endParaRPr lang="zh-CN" altLang="en-US" sz="2400" dirty="0">
              <a:latin typeface="黑体" panose="02010600030101010101" pitchFamily="2" charset="-122"/>
              <a:ea typeface="黑体" panose="02010600030101010101" pitchFamily="2" charset="-122"/>
              <a:sym typeface="+mn-ea"/>
            </a:endParaRPr>
          </a:p>
          <a:p>
            <a:pPr lvl="0"/>
            <a:r>
              <a:rPr lang="en-US" altLang="zh-CN" sz="2400" dirty="0">
                <a:latin typeface="黑体" panose="02010600030101010101" pitchFamily="2" charset="-122"/>
                <a:ea typeface="黑体" panose="02010600030101010101" pitchFamily="2" charset="-122"/>
                <a:sym typeface="+mn-ea"/>
              </a:rPr>
              <a:t>    2</a:t>
            </a:r>
            <a:r>
              <a:rPr lang="zh-CN" altLang="en-US" sz="2400" dirty="0">
                <a:latin typeface="黑体" panose="02010600030101010101" pitchFamily="2" charset="-122"/>
                <a:ea typeface="黑体" panose="02010600030101010101" pitchFamily="2" charset="-122"/>
                <a:sym typeface="+mn-ea"/>
              </a:rPr>
              <a:t>、权责法定</a:t>
            </a:r>
            <a:endParaRPr lang="zh-CN" altLang="en-US" sz="2400" dirty="0">
              <a:latin typeface="黑体" panose="02010600030101010101" pitchFamily="2" charset="-122"/>
              <a:ea typeface="黑体" panose="02010600030101010101" pitchFamily="2" charset="-122"/>
              <a:sym typeface="+mn-ea"/>
            </a:endParaRPr>
          </a:p>
          <a:p>
            <a:pPr lvl="0"/>
            <a:endParaRPr lang="zh-CN" altLang="en-US" sz="2400" dirty="0">
              <a:latin typeface="黑体" panose="02010600030101010101" pitchFamily="2" charset="-122"/>
              <a:ea typeface="黑体" panose="02010600030101010101" pitchFamily="2" charset="-122"/>
              <a:sym typeface="+mn-ea"/>
            </a:endParaRPr>
          </a:p>
          <a:p>
            <a:pPr lvl="0"/>
            <a:r>
              <a:rPr lang="en-US" altLang="zh-CN" sz="2400" dirty="0">
                <a:latin typeface="黑体" panose="02010600030101010101" pitchFamily="2" charset="-122"/>
                <a:ea typeface="黑体" panose="02010600030101010101" pitchFamily="2" charset="-122"/>
                <a:sym typeface="+mn-ea"/>
              </a:rPr>
              <a:t>    3</a:t>
            </a:r>
            <a:r>
              <a:rPr lang="zh-CN" altLang="en-US" sz="2400" dirty="0">
                <a:latin typeface="黑体" panose="02010600030101010101" pitchFamily="2" charset="-122"/>
                <a:ea typeface="黑体" panose="02010600030101010101" pitchFamily="2" charset="-122"/>
                <a:sym typeface="+mn-ea"/>
              </a:rPr>
              <a:t>、执法严明</a:t>
            </a:r>
            <a:endParaRPr lang="zh-CN" altLang="en-US" sz="2400" dirty="0">
              <a:latin typeface="黑体" panose="02010600030101010101" pitchFamily="2" charset="-122"/>
              <a:ea typeface="黑体" panose="02010600030101010101" pitchFamily="2" charset="-122"/>
              <a:sym typeface="+mn-ea"/>
            </a:endParaRPr>
          </a:p>
          <a:p>
            <a:pPr lvl="0"/>
            <a:r>
              <a:rPr lang="zh-CN" altLang="en-US" sz="2400" dirty="0">
                <a:latin typeface="黑体" panose="02010600030101010101" pitchFamily="2" charset="-122"/>
                <a:ea typeface="黑体" panose="02010600030101010101" pitchFamily="2" charset="-122"/>
                <a:sym typeface="+mn-ea"/>
              </a:rPr>
              <a:t> </a:t>
            </a:r>
            <a:endParaRPr lang="zh-CN" altLang="en-US" sz="2400" dirty="0">
              <a:latin typeface="黑体" panose="02010600030101010101" pitchFamily="2" charset="-122"/>
              <a:ea typeface="黑体" panose="02010600030101010101" pitchFamily="2" charset="-122"/>
              <a:sym typeface="+mn-ea"/>
            </a:endParaRPr>
          </a:p>
          <a:p>
            <a:pPr lvl="0"/>
            <a:r>
              <a:rPr lang="en-US" altLang="zh-CN" sz="2400" dirty="0">
                <a:latin typeface="黑体" panose="02010600030101010101" pitchFamily="2" charset="-122"/>
                <a:ea typeface="黑体" panose="02010600030101010101" pitchFamily="2" charset="-122"/>
                <a:sym typeface="+mn-ea"/>
              </a:rPr>
              <a:t>    4</a:t>
            </a:r>
            <a:r>
              <a:rPr lang="zh-CN" altLang="en-US" sz="2400" dirty="0">
                <a:latin typeface="黑体" panose="02010600030101010101" pitchFamily="2" charset="-122"/>
                <a:ea typeface="黑体" panose="02010600030101010101" pitchFamily="2" charset="-122"/>
                <a:sym typeface="+mn-ea"/>
              </a:rPr>
              <a:t>、公开公正</a:t>
            </a:r>
            <a:endParaRPr lang="zh-CN" altLang="en-US" sz="2400" dirty="0">
              <a:latin typeface="黑体" panose="02010600030101010101" pitchFamily="2" charset="-122"/>
              <a:ea typeface="黑体" panose="02010600030101010101" pitchFamily="2" charset="-122"/>
              <a:sym typeface="+mn-ea"/>
            </a:endParaRPr>
          </a:p>
          <a:p>
            <a:pPr lvl="0"/>
            <a:endParaRPr lang="zh-CN" altLang="en-US" sz="2400" dirty="0">
              <a:latin typeface="黑体" panose="02010600030101010101" pitchFamily="2" charset="-122"/>
              <a:ea typeface="黑体" panose="02010600030101010101" pitchFamily="2" charset="-122"/>
              <a:sym typeface="+mn-ea"/>
            </a:endParaRPr>
          </a:p>
          <a:p>
            <a:pPr lvl="0"/>
            <a:r>
              <a:rPr lang="en-US" altLang="zh-CN" sz="2400" dirty="0">
                <a:latin typeface="黑体" panose="02010600030101010101" pitchFamily="2" charset="-122"/>
                <a:ea typeface="黑体" panose="02010600030101010101" pitchFamily="2" charset="-122"/>
                <a:sym typeface="+mn-ea"/>
              </a:rPr>
              <a:t>    5</a:t>
            </a:r>
            <a:r>
              <a:rPr lang="zh-CN" altLang="en-US" sz="2400" dirty="0">
                <a:latin typeface="黑体" panose="02010600030101010101" pitchFamily="2" charset="-122"/>
                <a:ea typeface="黑体" panose="02010600030101010101" pitchFamily="2" charset="-122"/>
                <a:sym typeface="+mn-ea"/>
              </a:rPr>
              <a:t>、廉洁高效</a:t>
            </a:r>
            <a:endParaRPr lang="zh-CN" altLang="en-US" sz="2400" dirty="0">
              <a:latin typeface="黑体" panose="02010600030101010101" pitchFamily="2" charset="-122"/>
              <a:ea typeface="黑体" panose="02010600030101010101" pitchFamily="2" charset="-122"/>
              <a:sym typeface="+mn-ea"/>
            </a:endParaRPr>
          </a:p>
          <a:p>
            <a:pPr lvl="0"/>
            <a:endParaRPr lang="zh-CN" altLang="en-US" sz="2400" dirty="0">
              <a:latin typeface="黑体" panose="02010600030101010101" pitchFamily="2" charset="-122"/>
              <a:ea typeface="黑体" panose="02010600030101010101" pitchFamily="2" charset="-122"/>
              <a:sym typeface="+mn-ea"/>
            </a:endParaRPr>
          </a:p>
          <a:p>
            <a:pPr lvl="0"/>
            <a:r>
              <a:rPr lang="en-US" altLang="zh-CN" sz="2400" dirty="0">
                <a:latin typeface="黑体" panose="02010600030101010101" pitchFamily="2" charset="-122"/>
                <a:ea typeface="黑体" panose="02010600030101010101" pitchFamily="2" charset="-122"/>
                <a:sym typeface="+mn-ea"/>
              </a:rPr>
              <a:t>    6</a:t>
            </a:r>
            <a:r>
              <a:rPr lang="zh-CN" altLang="en-US" sz="2400" dirty="0">
                <a:latin typeface="黑体" panose="02010600030101010101" pitchFamily="2" charset="-122"/>
                <a:ea typeface="黑体" panose="02010600030101010101" pitchFamily="2" charset="-122"/>
                <a:sym typeface="+mn-ea"/>
              </a:rPr>
              <a:t>、守法诚信</a:t>
            </a:r>
            <a:r>
              <a:rPr lang="zh-CN" altLang="en-US" sz="2400" dirty="0">
                <a:latin typeface="黑体" panose="02010600030101010101" pitchFamily="2" charset="-122"/>
                <a:ea typeface="黑体" panose="02010600030101010101" pitchFamily="2" charset="-122"/>
              </a:rPr>
              <a:t> </a:t>
            </a:r>
            <a:endParaRPr lang="en-US" altLang="zh-CN" sz="2400" dirty="0">
              <a:latin typeface="黑体" panose="02010600030101010101" pitchFamily="2" charset="-122"/>
              <a:ea typeface="黑体" panose="02010600030101010101" pitchFamily="2" charset="-122"/>
            </a:endParaRPr>
          </a:p>
          <a:p>
            <a:pPr marL="0" lvl="0" indent="0">
              <a:buNone/>
            </a:pPr>
            <a:endParaRPr lang="en-US" altLang="zh-CN" sz="2400" dirty="0">
              <a:latin typeface="黑体" panose="02010600030101010101" pitchFamily="2" charset="-122"/>
              <a:ea typeface="黑体" panose="02010600030101010101" pitchFamily="2" charset="-122"/>
            </a:endParaRPr>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三、《规定》出台的背景和重要意义</a:t>
            </a:r>
            <a:endParaRPr lang="zh-CN" altLang="en-US"/>
          </a:p>
        </p:txBody>
      </p:sp>
      <p:sp>
        <p:nvSpPr>
          <p:cNvPr id="3" name="内容占位符 2"/>
          <p:cNvSpPr>
            <a:spLocks noGrp="1"/>
          </p:cNvSpPr>
          <p:nvPr>
            <p:ph idx="1"/>
          </p:nvPr>
        </p:nvSpPr>
        <p:spPr>
          <a:xfrm>
            <a:off x="2439035" y="20320"/>
            <a:ext cx="6538595" cy="6775450"/>
          </a:xfrm>
        </p:spPr>
        <p:txBody>
          <a:bodyPr/>
          <a:lstStyle/>
          <a:p>
            <a:pPr lvl="0"/>
            <a:endParaRPr lang="en-US" altLang="zh-CN" sz="2000" dirty="0">
              <a:latin typeface="黑体" panose="02010600030101010101" pitchFamily="2" charset="-122"/>
              <a:ea typeface="黑体" panose="02010600030101010101" pitchFamily="2" charset="-122"/>
              <a:sym typeface="+mn-ea"/>
            </a:endParaRPr>
          </a:p>
          <a:p>
            <a:pPr lvl="0"/>
            <a:endParaRPr lang="en-US" altLang="zh-CN" sz="2000" dirty="0">
              <a:latin typeface="黑体" panose="02010600030101010101" pitchFamily="2" charset="-122"/>
              <a:ea typeface="黑体" panose="02010600030101010101" pitchFamily="2" charset="-122"/>
              <a:sym typeface="+mn-ea"/>
            </a:endParaRPr>
          </a:p>
          <a:p>
            <a:pPr lvl="0"/>
            <a:r>
              <a:rPr lang="en-US" altLang="zh-CN" sz="2000" dirty="0">
                <a:latin typeface="黑体" panose="02010600030101010101" pitchFamily="2" charset="-122"/>
                <a:ea typeface="黑体" panose="02010600030101010101" pitchFamily="2" charset="-122"/>
                <a:sym typeface="+mn-ea"/>
              </a:rPr>
              <a:t>——</a:t>
            </a:r>
            <a:r>
              <a:rPr lang="zh-CN" altLang="en-US" sz="2000" dirty="0">
                <a:latin typeface="黑体" panose="02010600030101010101" pitchFamily="2" charset="-122"/>
                <a:ea typeface="黑体" panose="02010600030101010101" pitchFamily="2" charset="-122"/>
                <a:sym typeface="+mn-ea"/>
              </a:rPr>
              <a:t>党中央、国务院高度重视法治政府建设。</a:t>
            </a:r>
            <a:endParaRPr lang="zh-CN" altLang="en-US" sz="2000" dirty="0">
              <a:latin typeface="黑体" panose="02010600030101010101" pitchFamily="2" charset="-122"/>
              <a:ea typeface="黑体" panose="02010600030101010101" pitchFamily="2" charset="-122"/>
              <a:sym typeface="+mn-ea"/>
            </a:endParaRPr>
          </a:p>
          <a:p>
            <a:pPr marL="0" lvl="0" indent="0">
              <a:buNone/>
            </a:pPr>
            <a:r>
              <a:rPr lang="zh-CN" altLang="en-US" sz="2000" dirty="0">
                <a:latin typeface="黑体" panose="02010600030101010101" pitchFamily="2" charset="-122"/>
                <a:ea typeface="黑体" panose="02010600030101010101" pitchFamily="2" charset="-122"/>
              </a:rPr>
              <a:t>  </a:t>
            </a:r>
            <a:r>
              <a:rPr lang="en-US" altLang="zh-CN" sz="2000" dirty="0">
                <a:latin typeface="黑体" panose="02010600030101010101" pitchFamily="2" charset="-122"/>
                <a:ea typeface="黑体" panose="02010600030101010101" pitchFamily="2" charset="-122"/>
                <a:sym typeface="+mn-ea"/>
              </a:rPr>
              <a:t>2015</a:t>
            </a:r>
            <a:r>
              <a:rPr lang="zh-CN" altLang="en-US" sz="2000" dirty="0">
                <a:latin typeface="黑体" panose="02010600030101010101" pitchFamily="2" charset="-122"/>
                <a:ea typeface="黑体" panose="02010600030101010101" pitchFamily="2" charset="-122"/>
                <a:sym typeface="+mn-ea"/>
              </a:rPr>
              <a:t>年</a:t>
            </a:r>
            <a:r>
              <a:rPr lang="en-US" altLang="zh-CN" sz="2000" dirty="0">
                <a:latin typeface="黑体" panose="02010600030101010101" pitchFamily="2" charset="-122"/>
                <a:ea typeface="黑体" panose="02010600030101010101" pitchFamily="2" charset="-122"/>
                <a:sym typeface="+mn-ea"/>
              </a:rPr>
              <a:t>12</a:t>
            </a:r>
            <a:r>
              <a:rPr lang="zh-CN" altLang="en-US" sz="2000" dirty="0">
                <a:latin typeface="黑体" panose="02010600030101010101" pitchFamily="2" charset="-122"/>
                <a:ea typeface="黑体" panose="02010600030101010101" pitchFamily="2" charset="-122"/>
                <a:sym typeface="+mn-ea"/>
              </a:rPr>
              <a:t>月，中共中央、国务院印发《法治政府建设实   </a:t>
            </a:r>
            <a:endParaRPr lang="zh-CN" altLang="en-US" sz="2000" dirty="0">
              <a:latin typeface="黑体" panose="02010600030101010101" pitchFamily="2" charset="-122"/>
              <a:ea typeface="黑体" panose="02010600030101010101" pitchFamily="2" charset="-122"/>
              <a:sym typeface="+mn-ea"/>
            </a:endParaRPr>
          </a:p>
          <a:p>
            <a:pPr marL="0" lvl="0" indent="0">
              <a:buNone/>
            </a:pPr>
            <a:r>
              <a:rPr lang="zh-CN" altLang="en-US" sz="2000" dirty="0">
                <a:latin typeface="黑体" panose="02010600030101010101" pitchFamily="2" charset="-122"/>
                <a:ea typeface="黑体" panose="02010600030101010101" pitchFamily="2" charset="-122"/>
                <a:sym typeface="+mn-ea"/>
              </a:rPr>
              <a:t>  施纲要（</a:t>
            </a:r>
            <a:r>
              <a:rPr lang="en-US" altLang="zh-CN" sz="2000" dirty="0">
                <a:latin typeface="黑体" panose="02010600030101010101" pitchFamily="2" charset="-122"/>
                <a:ea typeface="黑体" panose="02010600030101010101" pitchFamily="2" charset="-122"/>
                <a:sym typeface="+mn-ea"/>
              </a:rPr>
              <a:t>2015-2020</a:t>
            </a:r>
            <a:r>
              <a:rPr lang="zh-CN" altLang="en-US" sz="2000" dirty="0">
                <a:latin typeface="黑体" panose="02010600030101010101" pitchFamily="2" charset="-122"/>
                <a:ea typeface="黑体" panose="02010600030101010101" pitchFamily="2" charset="-122"/>
                <a:sym typeface="+mn-ea"/>
              </a:rPr>
              <a:t>年）》，确立了法治政府建设的总  </a:t>
            </a:r>
            <a:endParaRPr lang="zh-CN" altLang="en-US" sz="2000" dirty="0">
              <a:latin typeface="黑体" panose="02010600030101010101" pitchFamily="2" charset="-122"/>
              <a:ea typeface="黑体" panose="02010600030101010101" pitchFamily="2" charset="-122"/>
              <a:sym typeface="+mn-ea"/>
            </a:endParaRPr>
          </a:p>
          <a:p>
            <a:pPr marL="0" lvl="0" indent="0">
              <a:buNone/>
            </a:pPr>
            <a:r>
              <a:rPr lang="zh-CN" altLang="en-US" sz="2000" dirty="0">
                <a:latin typeface="黑体" panose="02010600030101010101" pitchFamily="2" charset="-122"/>
                <a:ea typeface="黑体" panose="02010600030101010101" pitchFamily="2" charset="-122"/>
                <a:sym typeface="+mn-ea"/>
              </a:rPr>
              <a:t>  蓝图、路线图、施工图和时间表。</a:t>
            </a:r>
            <a:endParaRPr lang="zh-CN" altLang="en-US" sz="2000" dirty="0">
              <a:latin typeface="黑体" panose="02010600030101010101" pitchFamily="2" charset="-122"/>
              <a:ea typeface="黑体" panose="02010600030101010101" pitchFamily="2" charset="-122"/>
              <a:sym typeface="+mn-ea"/>
            </a:endParaRPr>
          </a:p>
          <a:p>
            <a:pPr marL="0" lvl="0" indent="0">
              <a:buNone/>
            </a:pPr>
            <a:r>
              <a:rPr lang="zh-CN" altLang="en-US" sz="2000" dirty="0">
                <a:latin typeface="黑体" panose="02010600030101010101" pitchFamily="2" charset="-122"/>
                <a:ea typeface="黑体" panose="02010600030101010101" pitchFamily="2" charset="-122"/>
                <a:sym typeface="+mn-ea"/>
              </a:rPr>
              <a:t>  在中央全面依法治国委员会第一次会议上，习近平总书    记明确强调，要加强法治政府建设，健全依法决策机制，深化行政执法体制改革，健全党政主要负责人履行推进法治建设第一责任人职责的约束机制。</a:t>
            </a:r>
            <a:endParaRPr lang="zh-CN" altLang="en-US" sz="2000" dirty="0">
              <a:latin typeface="黑体" panose="02010600030101010101" pitchFamily="2" charset="-122"/>
              <a:ea typeface="黑体" panose="02010600030101010101" pitchFamily="2" charset="-122"/>
              <a:sym typeface="+mn-ea"/>
            </a:endParaRPr>
          </a:p>
          <a:p>
            <a:pPr marL="0" lvl="0" indent="0">
              <a:buNone/>
            </a:pPr>
            <a:r>
              <a:rPr lang="zh-CN" altLang="en-US" sz="2000" dirty="0">
                <a:latin typeface="黑体" panose="02010600030101010101" pitchFamily="2" charset="-122"/>
                <a:ea typeface="黑体" panose="02010600030101010101" pitchFamily="2" charset="-122"/>
                <a:sym typeface="+mn-ea"/>
              </a:rPr>
              <a:t>  在中央全面依法治国委员会第二次会议上，习近平总书记再次强调，推进全面依法治国，要坚持法治国家、法治政府、法治社会一体建设，其中法治政府建设是重点任务和主体工程，对法治国家、法治社会建设具有示范带动作用。</a:t>
            </a:r>
            <a:endParaRPr lang="zh-CN" altLang="en-US" sz="2000" dirty="0">
              <a:latin typeface="黑体" panose="02010600030101010101" pitchFamily="2" charset="-122"/>
              <a:ea typeface="黑体" panose="02010600030101010101" pitchFamily="2" charset="-122"/>
              <a:sym typeface="+mn-ea"/>
            </a:endParaRPr>
          </a:p>
          <a:p>
            <a:pPr marL="0" lvl="0" indent="0">
              <a:buNone/>
            </a:pPr>
            <a:r>
              <a:rPr lang="zh-CN" altLang="en-US" sz="2000" dirty="0">
                <a:latin typeface="黑体" panose="02010600030101010101" pitchFamily="2" charset="-122"/>
                <a:ea typeface="黑体" panose="02010600030101010101" pitchFamily="2" charset="-122"/>
              </a:rPr>
              <a:t>  为了深入贯彻落实习近平总书记全面依法治国新理念新思想新战略，充分发挥督察工作对法治政府建设与责任落实的督促推动作用，构建守责尽责、失责追责的法治政府建设与责任落实工作机制，不断把法治政府建设向纵深推进，出台了《规定》。</a:t>
            </a:r>
            <a:endParaRPr lang="zh-CN" altLang="en-US" sz="2000" dirty="0">
              <a:latin typeface="黑体" panose="02010600030101010101" pitchFamily="2" charset="-122"/>
              <a:ea typeface="黑体" panose="02010600030101010101" pitchFamily="2" charset="-122"/>
            </a:endParaRPr>
          </a:p>
        </p:txBody>
      </p:sp>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四、《规定》着力解决四个问题（一）</a:t>
            </a:r>
            <a:endParaRPr lang="zh-CN" altLang="en-US"/>
          </a:p>
        </p:txBody>
      </p:sp>
      <p:sp>
        <p:nvSpPr>
          <p:cNvPr id="3" name="内容占位符 2"/>
          <p:cNvSpPr>
            <a:spLocks noGrp="1"/>
          </p:cNvSpPr>
          <p:nvPr>
            <p:ph idx="1"/>
          </p:nvPr>
        </p:nvSpPr>
        <p:spPr>
          <a:xfrm>
            <a:off x="2439035" y="104140"/>
            <a:ext cx="6538595" cy="6527800"/>
          </a:xfrm>
        </p:spPr>
        <p:txBody>
          <a:bodyPr/>
          <a:lstStyle/>
          <a:p>
            <a:pPr marL="0" lvl="0" indent="0">
              <a:buNone/>
            </a:pPr>
            <a:endParaRPr lang="zh-CN" altLang="en-US" sz="2400" dirty="0">
              <a:latin typeface="黑体" panose="02010600030101010101" pitchFamily="2" charset="-122"/>
              <a:ea typeface="黑体" panose="02010600030101010101" pitchFamily="2" charset="-122"/>
            </a:endParaRPr>
          </a:p>
          <a:p>
            <a:pPr marL="0" lvl="0" indent="0">
              <a:buNone/>
            </a:pPr>
            <a:r>
              <a:rPr lang="zh-CN" altLang="en-US" sz="2400" dirty="0">
                <a:latin typeface="黑体" panose="02010600030101010101" pitchFamily="2" charset="-122"/>
                <a:ea typeface="黑体" panose="02010600030101010101" pitchFamily="2" charset="-122"/>
              </a:rPr>
              <a:t>一是压紧压实职责，形成责任闭环，解决好</a:t>
            </a:r>
            <a:r>
              <a:rPr lang="en-US" altLang="zh-CN" sz="2400" dirty="0">
                <a:latin typeface="黑体" panose="02010600030101010101" pitchFamily="2" charset="-122"/>
                <a:ea typeface="黑体" panose="02010600030101010101" pitchFamily="2" charset="-122"/>
              </a:rPr>
              <a:t>“</a:t>
            </a:r>
            <a:r>
              <a:rPr lang="zh-CN" altLang="en-US" sz="2400" dirty="0">
                <a:latin typeface="黑体" panose="02010600030101010101" pitchFamily="2" charset="-122"/>
                <a:ea typeface="黑体" panose="02010600030101010101" pitchFamily="2" charset="-122"/>
              </a:rPr>
              <a:t>要不要当责</a:t>
            </a:r>
            <a:r>
              <a:rPr lang="en-US" altLang="zh-CN" sz="2400" dirty="0">
                <a:latin typeface="黑体" panose="02010600030101010101" pitchFamily="2" charset="-122"/>
                <a:ea typeface="黑体" panose="02010600030101010101" pitchFamily="2" charset="-122"/>
              </a:rPr>
              <a:t>”</a:t>
            </a:r>
            <a:r>
              <a:rPr lang="zh-CN" altLang="en-US" sz="2400" dirty="0">
                <a:latin typeface="黑体" panose="02010600030101010101" pitchFamily="2" charset="-122"/>
                <a:ea typeface="黑体" panose="02010600030101010101" pitchFamily="2" charset="-122"/>
              </a:rPr>
              <a:t>的问题。当前，一些地区和部门对法治政府建设的重视程度、领导力度、推进速度还有待进一步加强。制定《规定》的目的，就是希望通过督察工作推进法治政府建设，落实主体责任，形成从党政主要负责人到全体党政机关工作人员的责任闭环体系。</a:t>
            </a:r>
            <a:endParaRPr lang="zh-CN" altLang="en-US" sz="2400" dirty="0">
              <a:latin typeface="黑体" panose="02010600030101010101" pitchFamily="2" charset="-122"/>
              <a:ea typeface="黑体" panose="02010600030101010101" pitchFamily="2" charset="-122"/>
            </a:endParaRPr>
          </a:p>
          <a:p>
            <a:pPr marL="0" lvl="0" indent="0">
              <a:buNone/>
            </a:pPr>
            <a:endParaRPr lang="zh-CN" altLang="en-US" sz="2400" dirty="0">
              <a:latin typeface="黑体" panose="02010600030101010101" pitchFamily="2" charset="-122"/>
              <a:ea typeface="黑体" panose="02010600030101010101" pitchFamily="2" charset="-122"/>
            </a:endParaRPr>
          </a:p>
          <a:p>
            <a:pPr marL="0" lvl="0" indent="0">
              <a:buNone/>
            </a:pPr>
            <a:r>
              <a:rPr lang="zh-CN" altLang="en-US" sz="2400" dirty="0">
                <a:latin typeface="黑体" panose="02010600030101010101" pitchFamily="2" charset="-122"/>
                <a:ea typeface="黑体" panose="02010600030101010101" pitchFamily="2" charset="-122"/>
              </a:rPr>
              <a:t>二是针对党政机关职责特点，明确职责分工，解决好</a:t>
            </a:r>
            <a:r>
              <a:rPr lang="en-US" altLang="zh-CN" sz="2400" dirty="0">
                <a:latin typeface="黑体" panose="02010600030101010101" pitchFamily="2" charset="-122"/>
                <a:ea typeface="黑体" panose="02010600030101010101" pitchFamily="2" charset="-122"/>
              </a:rPr>
              <a:t>“</a:t>
            </a:r>
            <a:r>
              <a:rPr lang="zh-CN" altLang="en-US" sz="2400" dirty="0">
                <a:latin typeface="黑体" panose="02010600030101010101" pitchFamily="2" charset="-122"/>
                <a:ea typeface="黑体" panose="02010600030101010101" pitchFamily="2" charset="-122"/>
              </a:rPr>
              <a:t>担什么责</a:t>
            </a:r>
            <a:r>
              <a:rPr lang="en-US" altLang="zh-CN" sz="2400" dirty="0">
                <a:latin typeface="黑体" panose="02010600030101010101" pitchFamily="2" charset="-122"/>
                <a:ea typeface="黑体" panose="02010600030101010101" pitchFamily="2" charset="-122"/>
              </a:rPr>
              <a:t>”</a:t>
            </a:r>
            <a:r>
              <a:rPr lang="zh-CN" altLang="en-US" sz="2400" dirty="0">
                <a:latin typeface="黑体" panose="02010600030101010101" pitchFamily="2" charset="-122"/>
                <a:ea typeface="黑体" panose="02010600030101010101" pitchFamily="2" charset="-122"/>
              </a:rPr>
              <a:t>的问题。根据党政机关在推进法治政府建设上的不同定位和职责，明确督察工作的主要内容。对地方各级党委、主要督察履行推进本地区法治建设领导职责，加强法治政府建设的情况；对地方各级政府和县级以上政府部门，主要督察履行推进本地区、本部门法治政府建设主体职责的情况；</a:t>
            </a:r>
            <a:endParaRPr lang="zh-CN" altLang="en-US" sz="2400" dirty="0">
              <a:latin typeface="黑体" panose="02010600030101010101" pitchFamily="2" charset="-122"/>
              <a:ea typeface="黑体" panose="02010600030101010101" pitchFamily="2" charset="-122"/>
            </a:endParaRPr>
          </a:p>
        </p:txBody>
      </p:sp>
    </p:spTree>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62330" y="163195"/>
            <a:ext cx="1143000" cy="6564630"/>
          </a:xfrm>
        </p:spPr>
        <p:txBody>
          <a:bodyPr/>
          <a:lstStyle/>
          <a:p>
            <a:r>
              <a:rPr lang="zh-CN" altLang="en-US" sz="3600"/>
              <a:t>四、《规定》着力解决</a:t>
            </a:r>
            <a:br>
              <a:rPr lang="zh-CN" altLang="en-US" sz="3600"/>
            </a:br>
            <a:r>
              <a:rPr lang="zh-CN" altLang="en-US" sz="3600"/>
              <a:t>四个问题（二）</a:t>
            </a:r>
            <a:endParaRPr lang="zh-CN" altLang="en-US" sz="3600"/>
          </a:p>
        </p:txBody>
      </p:sp>
      <p:sp>
        <p:nvSpPr>
          <p:cNvPr id="3" name="内容占位符 2"/>
          <p:cNvSpPr>
            <a:spLocks noGrp="1"/>
          </p:cNvSpPr>
          <p:nvPr>
            <p:ph idx="1"/>
          </p:nvPr>
        </p:nvSpPr>
        <p:spPr>
          <a:xfrm>
            <a:off x="2269490" y="7620"/>
            <a:ext cx="6837680" cy="6777990"/>
          </a:xfrm>
        </p:spPr>
        <p:txBody>
          <a:bodyPr/>
          <a:lstStyle/>
          <a:p>
            <a:pPr lvl="0"/>
            <a:r>
              <a:rPr lang="zh-CN" altLang="en-US" sz="2400" dirty="0">
                <a:latin typeface="黑体" panose="02010600030101010101" pitchFamily="2" charset="-122"/>
                <a:ea typeface="黑体" panose="02010600030101010101" pitchFamily="2" charset="-122"/>
                <a:sym typeface="+mn-ea"/>
              </a:rPr>
              <a:t>对各级党政主要负责人，主要督察在全局工作中加强法治政府建设的情况；对领导班子其他成员，主要督察在分管工作范围内履行推进法治政府建</a:t>
            </a:r>
            <a:r>
              <a:rPr lang="zh-CN" altLang="en-US" sz="2400" dirty="0">
                <a:latin typeface="黑体" panose="02010600030101010101" pitchFamily="2" charset="-122"/>
                <a:ea typeface="黑体" panose="02010600030101010101" pitchFamily="2" charset="-122"/>
              </a:rPr>
              <a:t>设相关职责的情况。</a:t>
            </a:r>
            <a:endParaRPr lang="zh-CN" altLang="en-US" sz="2400" dirty="0">
              <a:latin typeface="黑体" panose="02010600030101010101" pitchFamily="2" charset="-122"/>
              <a:ea typeface="黑体" panose="02010600030101010101" pitchFamily="2" charset="-122"/>
            </a:endParaRPr>
          </a:p>
          <a:p>
            <a:pPr lvl="0"/>
            <a:r>
              <a:rPr lang="zh-CN" altLang="en-US" sz="2400" dirty="0">
                <a:latin typeface="黑体" panose="02010600030101010101" pitchFamily="2" charset="-122"/>
                <a:ea typeface="黑体" panose="02010600030101010101" pitchFamily="2" charset="-122"/>
              </a:rPr>
              <a:t>三是规范督察程序，细化工作规则，解决好</a:t>
            </a:r>
            <a:r>
              <a:rPr lang="en-US" altLang="zh-CN" sz="2400" dirty="0">
                <a:latin typeface="黑体" panose="02010600030101010101" pitchFamily="2" charset="-122"/>
                <a:ea typeface="黑体" panose="02010600030101010101" pitchFamily="2" charset="-122"/>
              </a:rPr>
              <a:t>“</a:t>
            </a:r>
            <a:r>
              <a:rPr lang="zh-CN" altLang="en-US" sz="2400" dirty="0">
                <a:latin typeface="黑体" panose="02010600030101010101" pitchFamily="2" charset="-122"/>
                <a:ea typeface="黑体" panose="02010600030101010101" pitchFamily="2" charset="-122"/>
              </a:rPr>
              <a:t>怎样督责</a:t>
            </a:r>
            <a:r>
              <a:rPr lang="en-US" altLang="zh-CN" sz="2400" dirty="0">
                <a:latin typeface="黑体" panose="02010600030101010101" pitchFamily="2" charset="-122"/>
                <a:ea typeface="黑体" panose="02010600030101010101" pitchFamily="2" charset="-122"/>
              </a:rPr>
              <a:t>”</a:t>
            </a:r>
            <a:r>
              <a:rPr lang="zh-CN" altLang="en-US" sz="2400" dirty="0">
                <a:latin typeface="黑体" panose="02010600030101010101" pitchFamily="2" charset="-122"/>
                <a:ea typeface="黑体" panose="02010600030101010101" pitchFamily="2" charset="-122"/>
              </a:rPr>
              <a:t>的问题。近年来，各地区、各部门围绕法治政府建设开展了不少督察工作，取得了积极成效，但做法不一、标准不同，缺乏规范统一的要求和程序。《规定》对督察组织实施作出具体规定，着力提高督察工作的程序性、针对性和可操作性。</a:t>
            </a:r>
            <a:endParaRPr lang="zh-CN" altLang="en-US" sz="2400" dirty="0">
              <a:latin typeface="黑体" panose="02010600030101010101" pitchFamily="2" charset="-122"/>
              <a:ea typeface="黑体" panose="02010600030101010101" pitchFamily="2" charset="-122"/>
            </a:endParaRPr>
          </a:p>
          <a:p>
            <a:pPr lvl="0"/>
            <a:r>
              <a:rPr lang="zh-CN" altLang="en-US" sz="2400" dirty="0">
                <a:latin typeface="黑体" panose="02010600030101010101" pitchFamily="2" charset="-122"/>
                <a:ea typeface="黑体" panose="02010600030101010101" pitchFamily="2" charset="-122"/>
              </a:rPr>
              <a:t>四是注重结果运用，做到奖惩分明，解决好</a:t>
            </a:r>
            <a:r>
              <a:rPr lang="en-US" altLang="zh-CN" sz="2400" dirty="0">
                <a:latin typeface="黑体" panose="02010600030101010101" pitchFamily="2" charset="-122"/>
                <a:ea typeface="黑体" panose="02010600030101010101" pitchFamily="2" charset="-122"/>
              </a:rPr>
              <a:t>“</a:t>
            </a:r>
            <a:r>
              <a:rPr lang="zh-CN" altLang="en-US" sz="2400" dirty="0">
                <a:latin typeface="黑体" panose="02010600030101010101" pitchFamily="2" charset="-122"/>
                <a:ea typeface="黑体" panose="02010600030101010101" pitchFamily="2" charset="-122"/>
              </a:rPr>
              <a:t>怎样追责</a:t>
            </a:r>
            <a:r>
              <a:rPr lang="en-US" altLang="zh-CN" sz="2400" dirty="0">
                <a:latin typeface="黑体" panose="02010600030101010101" pitchFamily="2" charset="-122"/>
                <a:ea typeface="黑体" panose="02010600030101010101" pitchFamily="2" charset="-122"/>
              </a:rPr>
              <a:t>”</a:t>
            </a:r>
            <a:r>
              <a:rPr lang="zh-CN" altLang="en-US" sz="2400" dirty="0">
                <a:latin typeface="黑体" panose="02010600030101010101" pitchFamily="2" charset="-122"/>
                <a:ea typeface="黑体" panose="02010600030101010101" pitchFamily="2" charset="-122"/>
              </a:rPr>
              <a:t>的问题。《规定》对责任追究的依据、事项、妨碍督察行为的处理等作出规定，要求进一步运用好督察结果，对不作为、乱作为、慢作为的干部要警醒和惩戒，使其真正发挥督促、倒逼、问责、激励的作用。</a:t>
            </a:r>
            <a:endParaRPr lang="zh-CN" altLang="en-US" sz="2400" dirty="0">
              <a:latin typeface="黑体" panose="02010600030101010101" pitchFamily="2" charset="-122"/>
              <a:ea typeface="黑体" panose="02010600030101010101" pitchFamily="2" charset="-122"/>
            </a:endParaRPr>
          </a:p>
          <a:p>
            <a:pPr lvl="0"/>
            <a:endParaRPr lang="zh-CN" altLang="en-US" sz="2400" dirty="0">
              <a:latin typeface="黑体" panose="02010600030101010101" pitchFamily="2" charset="-122"/>
              <a:ea typeface="黑体" panose="02010600030101010101" pitchFamily="2" charset="-122"/>
            </a:endParaRPr>
          </a:p>
        </p:txBody>
      </p:sp>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0908" y="551815"/>
            <a:ext cx="1143000" cy="5310188"/>
          </a:xfrm>
        </p:spPr>
        <p:txBody>
          <a:bodyPr/>
          <a:lstStyle/>
          <a:p>
            <a:r>
              <a:rPr lang="zh-CN" altLang="en-US"/>
              <a:t>五、《规定》主要内容</a:t>
            </a:r>
            <a:endParaRPr lang="zh-CN" altLang="en-US"/>
          </a:p>
        </p:txBody>
      </p:sp>
      <p:sp>
        <p:nvSpPr>
          <p:cNvPr id="3" name="内容占位符 2"/>
          <p:cNvSpPr>
            <a:spLocks noGrp="1"/>
          </p:cNvSpPr>
          <p:nvPr>
            <p:ph idx="1"/>
          </p:nvPr>
        </p:nvSpPr>
        <p:spPr>
          <a:xfrm>
            <a:off x="2438400" y="45720"/>
            <a:ext cx="6612890" cy="6538595"/>
          </a:xfrm>
        </p:spPr>
        <p:txBody>
          <a:bodyPr/>
          <a:lstStyle/>
          <a:p>
            <a:pPr lvl="0"/>
            <a:endParaRPr lang="zh-CN" altLang="en-US" sz="1800" dirty="0">
              <a:latin typeface="黑体" panose="02010600030101010101" pitchFamily="2" charset="-122"/>
              <a:ea typeface="黑体" panose="02010600030101010101" pitchFamily="2" charset="-122"/>
            </a:endParaRPr>
          </a:p>
          <a:p>
            <a:pPr lvl="0"/>
            <a:endParaRPr lang="zh-CN" altLang="en-US" sz="1800" dirty="0">
              <a:latin typeface="黑体" panose="02010600030101010101" pitchFamily="2" charset="-122"/>
              <a:ea typeface="黑体" panose="02010600030101010101" pitchFamily="2" charset="-122"/>
            </a:endParaRPr>
          </a:p>
          <a:p>
            <a:pPr lvl="0"/>
            <a:r>
              <a:rPr lang="zh-CN" altLang="en-US" sz="1800" dirty="0">
                <a:latin typeface="黑体" panose="02010600030101010101" pitchFamily="2" charset="-122"/>
                <a:ea typeface="黑体" panose="02010600030101010101" pitchFamily="2" charset="-122"/>
              </a:rPr>
              <a:t>《规定》共分为三个部分，</a:t>
            </a:r>
            <a:r>
              <a:rPr lang="en-US" altLang="zh-CN" sz="1800" dirty="0">
                <a:latin typeface="黑体" panose="02010600030101010101" pitchFamily="2" charset="-122"/>
                <a:ea typeface="黑体" panose="02010600030101010101" pitchFamily="2" charset="-122"/>
              </a:rPr>
              <a:t>6</a:t>
            </a:r>
            <a:r>
              <a:rPr lang="zh-CN" altLang="en-US" sz="1800" dirty="0">
                <a:latin typeface="黑体" panose="02010600030101010101" pitchFamily="2" charset="-122"/>
                <a:ea typeface="黑体" panose="02010600030101010101" pitchFamily="2" charset="-122"/>
              </a:rPr>
              <a:t>章</a:t>
            </a:r>
            <a:r>
              <a:rPr lang="en-US" altLang="zh-CN" sz="1800" dirty="0">
                <a:latin typeface="黑体" panose="02010600030101010101" pitchFamily="2" charset="-122"/>
                <a:ea typeface="黑体" panose="02010600030101010101" pitchFamily="2" charset="-122"/>
              </a:rPr>
              <a:t>35</a:t>
            </a:r>
            <a:r>
              <a:rPr lang="zh-CN" altLang="en-US" sz="1800" dirty="0">
                <a:latin typeface="黑体" panose="02010600030101010101" pitchFamily="2" charset="-122"/>
                <a:ea typeface="黑体" panose="02010600030101010101" pitchFamily="2" charset="-122"/>
              </a:rPr>
              <a:t>条。</a:t>
            </a:r>
            <a:endParaRPr lang="zh-CN" altLang="en-US" sz="1800" dirty="0">
              <a:latin typeface="黑体" panose="02010600030101010101" pitchFamily="2" charset="-122"/>
              <a:ea typeface="黑体" panose="02010600030101010101" pitchFamily="2" charset="-122"/>
            </a:endParaRPr>
          </a:p>
          <a:p>
            <a:pPr lvl="0"/>
            <a:endParaRPr lang="zh-CN" altLang="en-US" sz="1800" dirty="0">
              <a:latin typeface="黑体" panose="02010600030101010101" pitchFamily="2" charset="-122"/>
              <a:ea typeface="黑体" panose="02010600030101010101" pitchFamily="2" charset="-122"/>
            </a:endParaRPr>
          </a:p>
          <a:p>
            <a:pPr lvl="0"/>
            <a:r>
              <a:rPr lang="zh-CN" altLang="en-US" sz="1800" dirty="0">
                <a:latin typeface="黑体" panose="02010600030101010101" pitchFamily="2" charset="-122"/>
                <a:ea typeface="黑体" panose="02010600030101010101" pitchFamily="2" charset="-122"/>
              </a:rPr>
              <a:t>第一部分是总则，即第一章共</a:t>
            </a:r>
            <a:r>
              <a:rPr lang="en-US" altLang="zh-CN" sz="1800" dirty="0">
                <a:latin typeface="黑体" panose="02010600030101010101" pitchFamily="2" charset="-122"/>
                <a:ea typeface="黑体" panose="02010600030101010101" pitchFamily="2" charset="-122"/>
              </a:rPr>
              <a:t>5</a:t>
            </a:r>
            <a:r>
              <a:rPr lang="zh-CN" altLang="en-US" sz="1800" dirty="0">
                <a:latin typeface="黑体" panose="02010600030101010101" pitchFamily="2" charset="-122"/>
                <a:ea typeface="黑体" panose="02010600030101010101" pitchFamily="2" charset="-122"/>
              </a:rPr>
              <a:t>条，明确了制定目的、指导思想、适用范围、工作原则、督察主体等。</a:t>
            </a:r>
            <a:endParaRPr lang="zh-CN" altLang="en-US" sz="1800" dirty="0">
              <a:latin typeface="黑体" panose="02010600030101010101" pitchFamily="2" charset="-122"/>
              <a:ea typeface="黑体" panose="02010600030101010101" pitchFamily="2" charset="-122"/>
            </a:endParaRPr>
          </a:p>
          <a:p>
            <a:pPr lvl="0"/>
            <a:endParaRPr lang="zh-CN" altLang="en-US" sz="1800" dirty="0">
              <a:latin typeface="黑体" panose="02010600030101010101" pitchFamily="2" charset="-122"/>
              <a:ea typeface="黑体" panose="02010600030101010101" pitchFamily="2" charset="-122"/>
            </a:endParaRPr>
          </a:p>
          <a:p>
            <a:pPr lvl="0"/>
            <a:r>
              <a:rPr lang="zh-CN" altLang="en-US" sz="1800" dirty="0">
                <a:latin typeface="黑体" panose="02010600030101010101" pitchFamily="2" charset="-122"/>
                <a:ea typeface="黑体" panose="02010600030101010101" pitchFamily="2" charset="-122"/>
              </a:rPr>
              <a:t>第二部分是分则，包括第二至第五章，共</a:t>
            </a:r>
            <a:r>
              <a:rPr lang="en-US" altLang="zh-CN" sz="1800" dirty="0">
                <a:latin typeface="黑体" panose="02010600030101010101" pitchFamily="2" charset="-122"/>
                <a:ea typeface="黑体" panose="02010600030101010101" pitchFamily="2" charset="-122"/>
              </a:rPr>
              <a:t>28</a:t>
            </a:r>
            <a:r>
              <a:rPr lang="zh-CN" altLang="en-US" sz="1800" dirty="0">
                <a:latin typeface="黑体" panose="02010600030101010101" pitchFamily="2" charset="-122"/>
                <a:ea typeface="黑体" panose="02010600030101010101" pitchFamily="2" charset="-122"/>
              </a:rPr>
              <a:t>条，主要是对督察工作作出实体性和程序性规范。第二章</a:t>
            </a:r>
            <a:r>
              <a:rPr lang="en-US" altLang="zh-CN" sz="1800" dirty="0">
                <a:latin typeface="黑体" panose="02010600030101010101" pitchFamily="2" charset="-122"/>
                <a:ea typeface="黑体" panose="02010600030101010101" pitchFamily="2" charset="-122"/>
              </a:rPr>
              <a:t>“</a:t>
            </a:r>
            <a:r>
              <a:rPr lang="zh-CN" altLang="en-US" sz="1800" dirty="0">
                <a:latin typeface="黑体" panose="02010600030101010101" pitchFamily="2" charset="-122"/>
                <a:ea typeface="黑体" panose="02010600030101010101" pitchFamily="2" charset="-122"/>
              </a:rPr>
              <a:t>督察对象和内容</a:t>
            </a:r>
            <a:r>
              <a:rPr lang="en-US" altLang="zh-CN" sz="1800" dirty="0">
                <a:latin typeface="黑体" panose="02010600030101010101" pitchFamily="2" charset="-122"/>
                <a:ea typeface="黑体" panose="02010600030101010101" pitchFamily="2" charset="-122"/>
              </a:rPr>
              <a:t>”</a:t>
            </a:r>
            <a:r>
              <a:rPr lang="zh-CN" altLang="en-US" sz="1800" dirty="0">
                <a:latin typeface="黑体" panose="02010600030101010101" pitchFamily="2" charset="-122"/>
                <a:ea typeface="黑体" panose="02010600030101010101" pitchFamily="2" charset="-122"/>
              </a:rPr>
              <a:t>，规定对地方各级党委及其主要负责人、地方各级政府以及县级以上政府部门及其主要负责人、党政机关工作人员推进法治政府建设进行督察的主要事项。第三章</a:t>
            </a:r>
            <a:r>
              <a:rPr lang="en-US" altLang="zh-CN" sz="1800" dirty="0">
                <a:latin typeface="黑体" panose="02010600030101010101" pitchFamily="2" charset="-122"/>
                <a:ea typeface="黑体" panose="02010600030101010101" pitchFamily="2" charset="-122"/>
              </a:rPr>
              <a:t>“</a:t>
            </a:r>
            <a:r>
              <a:rPr lang="zh-CN" altLang="en-US" sz="1800" dirty="0">
                <a:latin typeface="黑体" panose="02010600030101010101" pitchFamily="2" charset="-122"/>
                <a:ea typeface="黑体" panose="02010600030101010101" pitchFamily="2" charset="-122"/>
              </a:rPr>
              <a:t>督察组织实施</a:t>
            </a:r>
            <a:r>
              <a:rPr lang="en-US" altLang="zh-CN" sz="1800" dirty="0">
                <a:latin typeface="黑体" panose="02010600030101010101" pitchFamily="2" charset="-122"/>
                <a:ea typeface="黑体" panose="02010600030101010101" pitchFamily="2" charset="-122"/>
              </a:rPr>
              <a:t>”</a:t>
            </a:r>
            <a:r>
              <a:rPr lang="zh-CN" altLang="en-US" sz="1800" dirty="0">
                <a:latin typeface="黑体" panose="02010600030101010101" pitchFamily="2" charset="-122"/>
                <a:ea typeface="黑体" panose="02010600030101010101" pitchFamily="2" charset="-122"/>
              </a:rPr>
              <a:t>，规定督察计划、督察方式、督察措施、督察反馈和整改、督察结果运用、督察工作人员行为规范等督察工作机制。第四章</a:t>
            </a:r>
            <a:r>
              <a:rPr lang="en-US" altLang="zh-CN" sz="1800" dirty="0">
                <a:latin typeface="黑体" panose="02010600030101010101" pitchFamily="2" charset="-122"/>
                <a:ea typeface="黑体" panose="02010600030101010101" pitchFamily="2" charset="-122"/>
              </a:rPr>
              <a:t>“</a:t>
            </a:r>
            <a:r>
              <a:rPr lang="zh-CN" altLang="en-US" sz="1800" dirty="0">
                <a:latin typeface="黑体" panose="02010600030101010101" pitchFamily="2" charset="-122"/>
                <a:ea typeface="黑体" panose="02010600030101010101" pitchFamily="2" charset="-122"/>
              </a:rPr>
              <a:t>年度报告</a:t>
            </a:r>
            <a:r>
              <a:rPr lang="en-US" altLang="zh-CN" sz="1800" dirty="0">
                <a:latin typeface="黑体" panose="02010600030101010101" pitchFamily="2" charset="-122"/>
                <a:ea typeface="黑体" panose="02010600030101010101" pitchFamily="2" charset="-122"/>
              </a:rPr>
              <a:t>”</a:t>
            </a:r>
            <a:r>
              <a:rPr lang="zh-CN" altLang="en-US" sz="1800" dirty="0">
                <a:latin typeface="黑体" panose="02010600030101010101" pitchFamily="2" charset="-122"/>
                <a:ea typeface="黑体" panose="02010600030101010101" pitchFamily="2" charset="-122"/>
              </a:rPr>
              <a:t>，规定法治政府建设年度报告的范围、内容、公开、评议等问题。第五章</a:t>
            </a:r>
            <a:r>
              <a:rPr lang="en-US" altLang="zh-CN" sz="1800" dirty="0">
                <a:latin typeface="黑体" panose="02010600030101010101" pitchFamily="2" charset="-122"/>
                <a:ea typeface="黑体" panose="02010600030101010101" pitchFamily="2" charset="-122"/>
              </a:rPr>
              <a:t>“</a:t>
            </a:r>
            <a:r>
              <a:rPr lang="zh-CN" altLang="en-US" sz="1800" dirty="0">
                <a:latin typeface="黑体" panose="02010600030101010101" pitchFamily="2" charset="-122"/>
                <a:ea typeface="黑体" panose="02010600030101010101" pitchFamily="2" charset="-122"/>
              </a:rPr>
              <a:t>责任追究</a:t>
            </a:r>
            <a:r>
              <a:rPr lang="en-US" altLang="zh-CN" sz="1800" dirty="0">
                <a:latin typeface="黑体" panose="02010600030101010101" pitchFamily="2" charset="-122"/>
                <a:ea typeface="黑体" panose="02010600030101010101" pitchFamily="2" charset="-122"/>
              </a:rPr>
              <a:t>”</a:t>
            </a:r>
            <a:r>
              <a:rPr lang="zh-CN" altLang="en-US" sz="1800" dirty="0">
                <a:latin typeface="黑体" panose="02010600030101010101" pitchFamily="2" charset="-122"/>
                <a:ea typeface="黑体" panose="02010600030101010101" pitchFamily="2" charset="-122"/>
              </a:rPr>
              <a:t>，规定追责依据、追责事项、追责方式、妨碍督察行为的处理等问题。</a:t>
            </a:r>
            <a:endParaRPr lang="zh-CN" altLang="en-US" sz="1800" dirty="0">
              <a:latin typeface="黑体" panose="02010600030101010101" pitchFamily="2" charset="-122"/>
              <a:ea typeface="黑体" panose="02010600030101010101" pitchFamily="2" charset="-122"/>
            </a:endParaRPr>
          </a:p>
          <a:p>
            <a:pPr lvl="0"/>
            <a:endParaRPr lang="zh-CN" altLang="en-US" sz="1800" dirty="0">
              <a:latin typeface="黑体" panose="02010600030101010101" pitchFamily="2" charset="-122"/>
              <a:ea typeface="黑体" panose="02010600030101010101" pitchFamily="2" charset="-122"/>
            </a:endParaRPr>
          </a:p>
          <a:p>
            <a:pPr lvl="0"/>
            <a:r>
              <a:rPr lang="zh-CN" altLang="en-US" sz="1800" dirty="0">
                <a:latin typeface="黑体" panose="02010600030101010101" pitchFamily="2" charset="-122"/>
                <a:ea typeface="黑体" panose="02010600030101010101" pitchFamily="2" charset="-122"/>
              </a:rPr>
              <a:t>第三部分是附则，即第六章共</a:t>
            </a:r>
            <a:r>
              <a:rPr lang="en-US" altLang="zh-CN" sz="1800" dirty="0">
                <a:latin typeface="黑体" panose="02010600030101010101" pitchFamily="2" charset="-122"/>
                <a:ea typeface="黑体" panose="02010600030101010101" pitchFamily="2" charset="-122"/>
              </a:rPr>
              <a:t>2</a:t>
            </a:r>
            <a:r>
              <a:rPr lang="zh-CN" altLang="en-US" sz="1800" dirty="0">
                <a:latin typeface="黑体" panose="02010600030101010101" pitchFamily="2" charset="-122"/>
                <a:ea typeface="黑体" panose="02010600030101010101" pitchFamily="2" charset="-122"/>
              </a:rPr>
              <a:t>条，主要规定相关补充事项。</a:t>
            </a:r>
            <a:endParaRPr lang="zh-CN" altLang="en-US" sz="1800" dirty="0">
              <a:latin typeface="黑体" panose="02010600030101010101" pitchFamily="2" charset="-122"/>
              <a:ea typeface="黑体" panose="02010600030101010101" pitchFamily="2" charset="-122"/>
            </a:endParaRPr>
          </a:p>
        </p:txBody>
      </p:sp>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62330" y="280670"/>
            <a:ext cx="1143000" cy="6450965"/>
          </a:xfrm>
        </p:spPr>
        <p:txBody>
          <a:bodyPr/>
          <a:lstStyle/>
          <a:p>
            <a:r>
              <a:rPr lang="zh-CN" altLang="en-US"/>
              <a:t>六、组织实施督察工作</a:t>
            </a:r>
            <a:br>
              <a:rPr lang="zh-CN" altLang="en-US"/>
            </a:br>
            <a:r>
              <a:rPr lang="zh-CN" altLang="en-US"/>
              <a:t>的主体</a:t>
            </a:r>
            <a:endParaRPr lang="zh-CN" altLang="en-US"/>
          </a:p>
        </p:txBody>
      </p:sp>
      <p:sp>
        <p:nvSpPr>
          <p:cNvPr id="3" name="内容占位符 2"/>
          <p:cNvSpPr>
            <a:spLocks noGrp="1"/>
          </p:cNvSpPr>
          <p:nvPr>
            <p:ph idx="1"/>
          </p:nvPr>
        </p:nvSpPr>
        <p:spPr>
          <a:xfrm>
            <a:off x="2438400" y="87630"/>
            <a:ext cx="6386830" cy="6724650"/>
          </a:xfrm>
        </p:spPr>
        <p:txBody>
          <a:bodyPr/>
          <a:lstStyle/>
          <a:p>
            <a:pPr lvl="0"/>
            <a:endParaRPr lang="en-US" altLang="zh-CN" sz="2000" dirty="0">
              <a:latin typeface="黑体" panose="02010600030101010101" pitchFamily="2" charset="-122"/>
              <a:ea typeface="黑体" panose="02010600030101010101" pitchFamily="2" charset="-122"/>
            </a:endParaRPr>
          </a:p>
          <a:p>
            <a:pPr lvl="0"/>
            <a:endParaRPr lang="en-US" altLang="zh-CN" sz="2000" dirty="0">
              <a:latin typeface="黑体" panose="02010600030101010101" pitchFamily="2" charset="-122"/>
              <a:ea typeface="黑体" panose="02010600030101010101" pitchFamily="2" charset="-122"/>
            </a:endParaRPr>
          </a:p>
          <a:p>
            <a:pPr lvl="0"/>
            <a:endParaRPr lang="en-US" altLang="zh-CN" sz="2000" dirty="0">
              <a:latin typeface="黑体" panose="02010600030101010101" pitchFamily="2" charset="-122"/>
              <a:ea typeface="黑体" panose="02010600030101010101" pitchFamily="2" charset="-122"/>
            </a:endParaRPr>
          </a:p>
          <a:p>
            <a:pPr lvl="0"/>
            <a:r>
              <a:rPr lang="en-US" altLang="zh-CN" sz="2800" dirty="0">
                <a:latin typeface="黑体" panose="02010600030101010101" pitchFamily="2" charset="-122"/>
                <a:ea typeface="黑体" panose="02010600030101010101" pitchFamily="2" charset="-122"/>
              </a:rPr>
              <a:t>——</a:t>
            </a:r>
            <a:r>
              <a:rPr lang="zh-CN" altLang="en-US" sz="2800" dirty="0">
                <a:latin typeface="黑体" panose="02010600030101010101" pitchFamily="2" charset="-122"/>
                <a:ea typeface="黑体" panose="02010600030101010101" pitchFamily="2" charset="-122"/>
              </a:rPr>
              <a:t>考虑到中央全面依法治国委员会负责全面依法治国的顶层设计、总体布局、统筹协调、整体推进、督促落实，为了确保法治政府建设与责任落实督察工作与全面依法治国各方面督察工作的协调统一，将其纳入全面依法治国督察工作体系，《规定》确定由中央全面依法治国委员会办公室和地方各级党委法治建设议事协调机构的办事机构组织开展法治政府建设与责任落实督察工作。</a:t>
            </a:r>
            <a:endParaRPr lang="zh-CN" altLang="en-US" sz="2800" dirty="0">
              <a:latin typeface="黑体" panose="02010600030101010101" pitchFamily="2" charset="-122"/>
              <a:ea typeface="黑体" panose="02010600030101010101" pitchFamily="2" charset="-122"/>
            </a:endParaRPr>
          </a:p>
        </p:txBody>
      </p:sp>
    </p:spTree>
  </p:cSld>
  <p:clrMapOvr>
    <a:masterClrMapping/>
  </p:clrMapOvr>
  <p:transition spd="slow">
    <p:random/>
  </p:transition>
</p:sld>
</file>

<file path=ppt/theme/theme1.xml><?xml version="1.0" encoding="utf-8"?>
<a:theme xmlns:a="http://schemas.openxmlformats.org/drawingml/2006/main" name="CCONTN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808000"/>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Designs\Soaring.pot</Template>
  <TotalTime>0</TotalTime>
  <Words>3937</Words>
  <Application>WPS 演示</Application>
  <PresentationFormat>全屏显示(4:3)</PresentationFormat>
  <Paragraphs>153</Paragraphs>
  <Slides>17</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17</vt:i4>
      </vt:variant>
    </vt:vector>
  </HeadingPairs>
  <TitlesOfParts>
    <vt:vector size="31" baseType="lpstr">
      <vt:lpstr>Arial</vt:lpstr>
      <vt:lpstr>宋体</vt:lpstr>
      <vt:lpstr>Wingdings</vt:lpstr>
      <vt:lpstr>Times New Roman</vt:lpstr>
      <vt:lpstr>楷体_GB2312</vt:lpstr>
      <vt:lpstr>微软雅黑</vt:lpstr>
      <vt:lpstr>黑体</vt:lpstr>
      <vt:lpstr>楷体</vt:lpstr>
      <vt:lpstr>Arial Narrow</vt:lpstr>
      <vt:lpstr>隶书</vt:lpstr>
      <vt:lpstr>新宋体</vt:lpstr>
      <vt:lpstr>Arial Unicode MS</vt:lpstr>
      <vt:lpstr>Calibri</vt:lpstr>
      <vt:lpstr>CCONTNTE</vt:lpstr>
      <vt:lpstr>PowerPoint 演示文稿</vt:lpstr>
      <vt:lpstr>一、法治是治国理政 的基本方式</vt:lpstr>
      <vt:lpstr>二、深入推进依法行政 加快建设法治政府（一）</vt:lpstr>
      <vt:lpstr>二、深入推进依法行政 加快建设法治政府（二）</vt:lpstr>
      <vt:lpstr>三、《规定》出台的背景和重要意义</vt:lpstr>
      <vt:lpstr>四、《规定》着力解决四个问题（一）</vt:lpstr>
      <vt:lpstr>四、《规定》着力解决 四个问题（二）</vt:lpstr>
      <vt:lpstr>五、《规定》主要内容</vt:lpstr>
      <vt:lpstr>六、组织实施督察工作 的主体</vt:lpstr>
      <vt:lpstr>七、法治政府建设 年度报告</vt:lpstr>
      <vt:lpstr>八、法治政府建设的几项相关工作（一）</vt:lpstr>
      <vt:lpstr>八、做好法治政府建设的几项重要工作（二） </vt:lpstr>
      <vt:lpstr>八、做好法治政府建设的几项重要工作（三） </vt:lpstr>
      <vt:lpstr>八、做好法治政府建设的几项重要工作（四） </vt:lpstr>
      <vt:lpstr>八、做好法治政府建设的几项重要工作（五）</vt:lpstr>
      <vt:lpstr>八、做好法治政府建设的几项重要工作（六） </vt:lpstr>
      <vt:lpstr>完</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我国的行政执法制度</dc:title>
  <dc:creator>WY</dc:creator>
  <cp:lastModifiedBy>林良灌</cp:lastModifiedBy>
  <cp:revision>500</cp:revision>
  <dcterms:created xsi:type="dcterms:W3CDTF">2004-12-18T14:33:00Z</dcterms:created>
  <dcterms:modified xsi:type="dcterms:W3CDTF">2019-06-24T02:38:04Z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2052-10.8.0.6206</vt:lpwstr>
  </property>
</Properties>
</file>